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67" r:id="rId1"/>
  </p:sldMasterIdLst>
  <p:notesMasterIdLst>
    <p:notesMasterId r:id="rId71"/>
  </p:notesMasterIdLst>
  <p:handoutMasterIdLst>
    <p:handoutMasterId r:id="rId72"/>
  </p:handoutMasterIdLst>
  <p:sldIdLst>
    <p:sldId id="640" r:id="rId2"/>
    <p:sldId id="652" r:id="rId3"/>
    <p:sldId id="651" r:id="rId4"/>
    <p:sldId id="650" r:id="rId5"/>
    <p:sldId id="653" r:id="rId6"/>
    <p:sldId id="698" r:id="rId7"/>
    <p:sldId id="703" r:id="rId8"/>
    <p:sldId id="706" r:id="rId9"/>
    <p:sldId id="705" r:id="rId10"/>
    <p:sldId id="741" r:id="rId11"/>
    <p:sldId id="759" r:id="rId12"/>
    <p:sldId id="760" r:id="rId13"/>
    <p:sldId id="761" r:id="rId14"/>
    <p:sldId id="762" r:id="rId15"/>
    <p:sldId id="719" r:id="rId16"/>
    <p:sldId id="779" r:id="rId17"/>
    <p:sldId id="780" r:id="rId18"/>
    <p:sldId id="781" r:id="rId19"/>
    <p:sldId id="783" r:id="rId20"/>
    <p:sldId id="784" r:id="rId21"/>
    <p:sldId id="786" r:id="rId22"/>
    <p:sldId id="787" r:id="rId23"/>
    <p:sldId id="788" r:id="rId24"/>
    <p:sldId id="789" r:id="rId25"/>
    <p:sldId id="790" r:id="rId26"/>
    <p:sldId id="791" r:id="rId27"/>
    <p:sldId id="792" r:id="rId28"/>
    <p:sldId id="793" r:id="rId29"/>
    <p:sldId id="794" r:id="rId30"/>
    <p:sldId id="782" r:id="rId31"/>
    <p:sldId id="795" r:id="rId32"/>
    <p:sldId id="720" r:id="rId33"/>
    <p:sldId id="721" r:id="rId34"/>
    <p:sldId id="722" r:id="rId35"/>
    <p:sldId id="726" r:id="rId36"/>
    <p:sldId id="771" r:id="rId37"/>
    <p:sldId id="723" r:id="rId38"/>
    <p:sldId id="770" r:id="rId39"/>
    <p:sldId id="724" r:id="rId40"/>
    <p:sldId id="727" r:id="rId41"/>
    <p:sldId id="712" r:id="rId42"/>
    <p:sldId id="730" r:id="rId43"/>
    <p:sldId id="731" r:id="rId44"/>
    <p:sldId id="728" r:id="rId45"/>
    <p:sldId id="733" r:id="rId46"/>
    <p:sldId id="729" r:id="rId47"/>
    <p:sldId id="778" r:id="rId48"/>
    <p:sldId id="769" r:id="rId49"/>
    <p:sldId id="748" r:id="rId50"/>
    <p:sldId id="749" r:id="rId51"/>
    <p:sldId id="750" r:id="rId52"/>
    <p:sldId id="751" r:id="rId53"/>
    <p:sldId id="752" r:id="rId54"/>
    <p:sldId id="755" r:id="rId55"/>
    <p:sldId id="756" r:id="rId56"/>
    <p:sldId id="757" r:id="rId57"/>
    <p:sldId id="765" r:id="rId58"/>
    <p:sldId id="796" r:id="rId59"/>
    <p:sldId id="797" r:id="rId60"/>
    <p:sldId id="772" r:id="rId61"/>
    <p:sldId id="763" r:id="rId62"/>
    <p:sldId id="764" r:id="rId63"/>
    <p:sldId id="768" r:id="rId64"/>
    <p:sldId id="777" r:id="rId65"/>
    <p:sldId id="773" r:id="rId66"/>
    <p:sldId id="766" r:id="rId67"/>
    <p:sldId id="775" r:id="rId68"/>
    <p:sldId id="774" r:id="rId69"/>
    <p:sldId id="776" r:id="rId70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20000"/>
      </a:spcBef>
      <a:spcAft>
        <a:spcPct val="0"/>
      </a:spcAft>
      <a:buChar char="•"/>
      <a:defRPr kumimoji="1" sz="3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eaLnBrk="0" fontAlgn="base" hangingPunct="0">
      <a:spcBef>
        <a:spcPct val="20000"/>
      </a:spcBef>
      <a:spcAft>
        <a:spcPct val="0"/>
      </a:spcAft>
      <a:buChar char="•"/>
      <a:defRPr kumimoji="1" sz="3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eaLnBrk="0" fontAlgn="base" hangingPunct="0">
      <a:spcBef>
        <a:spcPct val="20000"/>
      </a:spcBef>
      <a:spcAft>
        <a:spcPct val="0"/>
      </a:spcAft>
      <a:buChar char="•"/>
      <a:defRPr kumimoji="1" sz="3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eaLnBrk="0" fontAlgn="base" hangingPunct="0">
      <a:spcBef>
        <a:spcPct val="20000"/>
      </a:spcBef>
      <a:spcAft>
        <a:spcPct val="0"/>
      </a:spcAft>
      <a:buChar char="•"/>
      <a:defRPr kumimoji="1" sz="3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eaLnBrk="0" fontAlgn="base" hangingPunct="0">
      <a:spcBef>
        <a:spcPct val="20000"/>
      </a:spcBef>
      <a:spcAft>
        <a:spcPct val="0"/>
      </a:spcAft>
      <a:buChar char="•"/>
      <a:defRPr kumimoji="1" sz="3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kumimoji="1" sz="3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kumimoji="1" sz="3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kumimoji="1" sz="3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kumimoji="1" sz="3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F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63" autoAdjust="0"/>
    <p:restoredTop sz="95411" autoAdjust="0"/>
  </p:normalViewPr>
  <p:slideViewPr>
    <p:cSldViewPr>
      <p:cViewPr varScale="1">
        <p:scale>
          <a:sx n="82" d="100"/>
          <a:sy n="82" d="100"/>
        </p:scale>
        <p:origin x="1536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4285"/>
    </p:cViewPr>
  </p:sorterViewPr>
  <p:notesViewPr>
    <p:cSldViewPr>
      <p:cViewPr>
        <p:scale>
          <a:sx n="100" d="100"/>
          <a:sy n="100" d="100"/>
        </p:scale>
        <p:origin x="-876" y="119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2"/>
            <a:ext cx="3170255" cy="47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20" tIns="48310" rIns="96620" bIns="48310" numCol="1" anchor="t" anchorCtr="0" compatLnSpc="1">
            <a:prstTxWarp prst="textNoShape">
              <a:avLst/>
            </a:prstTxWarp>
          </a:bodyPr>
          <a:lstStyle>
            <a:lvl1pPr defTabSz="966867">
              <a:defRPr kumimoji="0" sz="13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Laptop Software Suite</a:t>
            </a:r>
          </a:p>
        </p:txBody>
      </p:sp>
      <p:sp>
        <p:nvSpPr>
          <p:cNvPr id="3727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46" y="2"/>
            <a:ext cx="3170254" cy="47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20" tIns="48310" rIns="96620" bIns="48310" numCol="1" anchor="t" anchorCtr="0" compatLnSpc="1">
            <a:prstTxWarp prst="textNoShape">
              <a:avLst/>
            </a:prstTxWarp>
          </a:bodyPr>
          <a:lstStyle>
            <a:lvl1pPr algn="r" defTabSz="966867">
              <a:defRPr kumimoji="0" sz="1300"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3727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" y="9121635"/>
            <a:ext cx="3170255" cy="47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20" tIns="48310" rIns="96620" bIns="48310" numCol="1" anchor="b" anchorCtr="0" compatLnSpc="1">
            <a:prstTxWarp prst="textNoShape">
              <a:avLst/>
            </a:prstTxWarp>
          </a:bodyPr>
          <a:lstStyle>
            <a:lvl1pPr defTabSz="966867">
              <a:defRPr kumimoji="0" sz="13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3727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46" y="9121635"/>
            <a:ext cx="3170254" cy="47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20" tIns="48310" rIns="96620" bIns="48310" numCol="1" anchor="b" anchorCtr="0" compatLnSpc="1">
            <a:prstTxWarp prst="textNoShape">
              <a:avLst/>
            </a:prstTxWarp>
          </a:bodyPr>
          <a:lstStyle>
            <a:lvl1pPr algn="r" defTabSz="966867">
              <a:defRPr kumimoji="0" sz="1300">
                <a:solidFill>
                  <a:schemeClr val="tx1"/>
                </a:solidFill>
                <a:effectLst/>
              </a:defRPr>
            </a:lvl1pPr>
          </a:lstStyle>
          <a:p>
            <a:fld id="{575B36FB-67C8-4F1C-8499-7888AE05B25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723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504" name="Rectangle 103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2"/>
            <a:ext cx="3170255" cy="47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20" tIns="48310" rIns="96620" bIns="48310" numCol="1" anchor="t" anchorCtr="0" compatLnSpc="1">
            <a:prstTxWarp prst="textNoShape">
              <a:avLst/>
            </a:prstTxWarp>
          </a:bodyPr>
          <a:lstStyle>
            <a:lvl1pPr defTabSz="966867">
              <a:buFontTx/>
              <a:buChar char="•"/>
              <a:defRPr kumimoji="0" sz="1300"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362505" name="Rectangle 103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255713" y="719138"/>
            <a:ext cx="4803775" cy="36020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2506" name="Rectangle 103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690" y="4560817"/>
            <a:ext cx="5365820" cy="4321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20" tIns="48310" rIns="96620" bIns="483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62507" name="Rectangle 1035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46" y="2"/>
            <a:ext cx="3170254" cy="47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20" tIns="48310" rIns="96620" bIns="48310" numCol="1" anchor="t" anchorCtr="0" compatLnSpc="1">
            <a:prstTxWarp prst="textNoShape">
              <a:avLst/>
            </a:prstTxWarp>
          </a:bodyPr>
          <a:lstStyle>
            <a:lvl1pPr algn="r" defTabSz="966867">
              <a:buFontTx/>
              <a:buChar char="•"/>
              <a:defRPr kumimoji="0" sz="1300"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362508" name="Rectangle 103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" y="9121635"/>
            <a:ext cx="3170255" cy="47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20" tIns="48310" rIns="96620" bIns="48310" numCol="1" anchor="b" anchorCtr="0" compatLnSpc="1">
            <a:prstTxWarp prst="textNoShape">
              <a:avLst/>
            </a:prstTxWarp>
          </a:bodyPr>
          <a:lstStyle>
            <a:lvl1pPr defTabSz="966867">
              <a:buFontTx/>
              <a:buChar char="•"/>
              <a:defRPr kumimoji="0" sz="1300"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362509" name="Rectangle 103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46" y="9121635"/>
            <a:ext cx="3170254" cy="47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20" tIns="48310" rIns="96620" bIns="48310" numCol="1" anchor="b" anchorCtr="0" compatLnSpc="1">
            <a:prstTxWarp prst="textNoShape">
              <a:avLst/>
            </a:prstTxWarp>
          </a:bodyPr>
          <a:lstStyle>
            <a:lvl1pPr algn="r" defTabSz="966867">
              <a:buFontTx/>
              <a:buChar char="•"/>
              <a:defRPr kumimoji="0" sz="1300">
                <a:solidFill>
                  <a:schemeClr val="tx1"/>
                </a:solidFill>
                <a:effectLst/>
              </a:defRPr>
            </a:lvl1pPr>
          </a:lstStyle>
          <a:p>
            <a:fld id="{362CC374-0673-434D-B4B6-0BEF1F345467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1932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67E0B-7244-4FBA-90BC-6D93A44AAC2C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433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266">
              <a:defRPr/>
            </a:pPr>
            <a:r>
              <a:rPr lang="en-US" dirty="0"/>
              <a:t>XDC constraints are a combination of: • Industry standard Synopsys Design Constraints (SDC), and • Xilinx proprietary physical constraints XDC constraints have the following properties: • They are not simple strings, but are commands that follow the Tcl semantic. • They can be interpreted like any other Tcl command by the Vivado Tcl interpreter. • They are read in and parsed sequentially the same as other Tcl commands.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542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266">
              <a:defRPr/>
            </a:pPr>
            <a:r>
              <a:rPr lang="en-US" dirty="0"/>
              <a:t>XDC constraints are a combination of: • Industry standard Synopsys Design Constraints (SDC), and • Xilinx proprietary physical constraints XDC constraints have the following properties: • They are not simple strings, but are commands that follow the Tcl semantic. • They can be interpreted like any other Tcl command by the Vivado Tcl interpreter. • They are read in and parsed sequentially the same as other Tcl commands.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10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266">
              <a:defRPr/>
            </a:pPr>
            <a:r>
              <a:rPr lang="en-US" dirty="0"/>
              <a:t>XDC constraints are a combination of: • Industry standard Synopsys Design Constraints (SDC), and • Xilinx proprietary physical constraints XDC constraints have the following properties: • They are not simple strings, but are commands that follow the Tcl semantic. • They can be interpreted like any other Tcl command by the Vivado Tcl interpreter. • They are read in and parsed sequentially the same as other Tcl commands.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42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266">
              <a:defRPr/>
            </a:pPr>
            <a:r>
              <a:rPr lang="en-US" dirty="0"/>
              <a:t>XDC constraints are a combination of: • Industry standard Synopsys Design Constraints (SDC), and • Xilinx proprietary physical constraints XDC constraints have the following properties: • They are not simple strings, but are commands that follow the Tcl semantic. • They can be interpreted like any other Tcl command by the Vivado Tcl interpreter. • They are read in and parsed sequentially the same as other Tcl commands.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266">
              <a:defRPr/>
            </a:pPr>
            <a:r>
              <a:rPr lang="en-US" dirty="0"/>
              <a:t>XDC constraints are a combination of: • Industry standard Synopsys Design Constraints (SDC), and • Xilinx proprietary physical constraints XDC constraints have the following properties: • They are not simple strings, but are commands that follow the Tcl semantic. • They can be interpreted like any other Tcl command by the Vivado Tcl interpreter. • They are read in and parsed sequentially the same as other Tcl commands.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43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266">
              <a:defRPr/>
            </a:pPr>
            <a:r>
              <a:rPr lang="en-US" dirty="0"/>
              <a:t>XDC constraints are a combination of: • Industry standard Synopsys Design Constraints (SDC), and • Xilinx proprietary physical constraints XDC constraints have the following properties: • They are not simple strings, but are commands that follow the Tcl semantic. • They can be interpreted like any other Tcl command by the Vivado Tcl interpreter. • They are read in and parsed sequentially the same as other Tcl commands.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536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7501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0124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6395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667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6311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0687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2732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1507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0984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0829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8490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4186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3303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0906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043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6727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8462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6738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7902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2739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5237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3277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7036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9351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4283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137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1539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8094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202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7111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7790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7514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9439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8241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4928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1244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968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2358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120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1095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953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93802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0082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80926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26118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1588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01203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97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22320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1513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28104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00450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2849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04621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99781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43787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44476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28703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987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785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317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266">
              <a:defRPr/>
            </a:pPr>
            <a:r>
              <a:rPr lang="en-US" dirty="0"/>
              <a:t>XDC constraints are a combination of: • Industry standard Synopsys Design Constraints (SDC), and • Xilinx proprietary physical constraints XDC constraints have the following properties: • They are not simple strings, but are commands that follow the Tcl semantic. • They can be interpreted like any other Tcl command by the Vivado Tcl interpreter. • They are read in and parsed sequentially the same as other Tcl commands.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CC374-0673-434D-B4B6-0BEF1F34546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68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17spring poi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29542"/>
            <a:ext cx="8686800" cy="381000"/>
          </a:xfrm>
          <a:prstGeom prst="rect">
            <a:avLst/>
          </a:prstGeom>
        </p:spPr>
        <p:txBody>
          <a:bodyPr/>
          <a:lstStyle>
            <a:lvl1pPr>
              <a:defRPr sz="2400" b="0"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Line 13"/>
          <p:cNvSpPr>
            <a:spLocks noChangeShapeType="1"/>
          </p:cNvSpPr>
          <p:nvPr/>
        </p:nvSpPr>
        <p:spPr bwMode="auto">
          <a:xfrm flipV="1">
            <a:off x="457200" y="526418"/>
            <a:ext cx="8153400" cy="0"/>
          </a:xfrm>
          <a:prstGeom prst="line">
            <a:avLst/>
          </a:prstGeom>
          <a:noFill/>
          <a:ln w="57150" cmpd="thinThick">
            <a:solidFill>
              <a:srgbClr val="CCCC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381000" y="745066"/>
            <a:ext cx="3810000" cy="5715000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buFont typeface="Wingdings" pitchFamily="2" charset="2"/>
              <a:buChar char="q"/>
              <a:defRPr sz="2000">
                <a:solidFill>
                  <a:srgbClr val="002060"/>
                </a:solidFill>
              </a:defRPr>
            </a:lvl1pPr>
            <a:lvl2pPr>
              <a:spcBef>
                <a:spcPts val="1000"/>
              </a:spcBef>
              <a:spcAft>
                <a:spcPts val="600"/>
              </a:spcAft>
              <a:buFont typeface="Courier New" pitchFamily="49" charset="0"/>
              <a:buChar char="o"/>
              <a:defRPr sz="1800">
                <a:solidFill>
                  <a:srgbClr val="002060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4343400" y="6542842"/>
            <a:ext cx="1746742" cy="291646"/>
          </a:xfrm>
          <a:prstGeom prst="rect">
            <a:avLst/>
          </a:prstGeo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/>
              <a:t>© </a:t>
            </a:r>
            <a:r>
              <a:rPr lang="en-US" sz="1100" dirty="0"/>
              <a:t>Copyright 2014 Xilinx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533900" y="745066"/>
            <a:ext cx="4076700" cy="5715000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buFont typeface="Wingdings" pitchFamily="2" charset="2"/>
              <a:buChar char="q"/>
              <a:defRPr sz="2000">
                <a:solidFill>
                  <a:srgbClr val="002060"/>
                </a:solidFill>
              </a:defRPr>
            </a:lvl1pPr>
            <a:lvl2pPr>
              <a:spcBef>
                <a:spcPts val="1000"/>
              </a:spcBef>
              <a:spcAft>
                <a:spcPts val="600"/>
              </a:spcAft>
              <a:buFont typeface="Courier New" pitchFamily="49" charset="0"/>
              <a:buChar char="o"/>
              <a:defRPr sz="1800">
                <a:solidFill>
                  <a:srgbClr val="002060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0599387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CE497winter2016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40820"/>
            <a:ext cx="8763000" cy="231789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70397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CE497winter2016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65411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ce530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304800"/>
            <a:ext cx="6781800" cy="609600"/>
          </a:xfrm>
          <a:prstGeom prst="rect">
            <a:avLst/>
          </a:prstGeom>
          <a:gradFill>
            <a:gsLst>
              <a:gs pos="0">
                <a:srgbClr val="FFC000"/>
              </a:gs>
              <a:gs pos="39999">
                <a:schemeClr val="tx1">
                  <a:lumMod val="85000"/>
                </a:schemeClr>
              </a:gs>
              <a:gs pos="70000">
                <a:schemeClr val="tx2">
                  <a:lumMod val="90000"/>
                </a:schemeClr>
              </a:gs>
              <a:gs pos="88000">
                <a:srgbClr val="92D050"/>
              </a:gs>
              <a:gs pos="100000">
                <a:srgbClr val="8C3D91"/>
              </a:gs>
            </a:gsLst>
            <a:lin ang="5400000" scaled="0"/>
          </a:gradFill>
          <a:ln w="12700">
            <a:noFill/>
            <a:miter lim="800000"/>
            <a:headEnd/>
            <a:tailEnd/>
          </a:ln>
          <a:effectLst>
            <a:outerShdw dist="56796" dir="3806097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>
            <a:lvl1pPr>
              <a:defRPr sz="22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81000" y="1042374"/>
            <a:ext cx="5638800" cy="5157874"/>
          </a:xfrm>
          <a:prstGeom prst="rect">
            <a:avLst/>
          </a:prstGeom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 extrusionH="76200" prstMaterial="plastic">
            <a:extrusionClr>
              <a:srgbClr val="6600CC"/>
            </a:extrusionClr>
          </a:sp3d>
        </p:spPr>
        <p:txBody>
          <a:bodyPr/>
          <a:lstStyle>
            <a:lvl1pPr>
              <a:defRPr sz="2000">
                <a:solidFill>
                  <a:srgbClr val="002060"/>
                </a:solidFill>
              </a:defRPr>
            </a:lvl1pPr>
            <a:lvl2pPr>
              <a:defRPr sz="1800"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3788822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ce530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49" y="104030"/>
            <a:ext cx="8686800" cy="381000"/>
          </a:xfrm>
          <a:prstGeom prst="rect">
            <a:avLst/>
          </a:prstGeom>
        </p:spPr>
        <p:txBody>
          <a:bodyPr/>
          <a:lstStyle>
            <a:lvl1pPr>
              <a:defRPr sz="2200" b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677130"/>
            <a:ext cx="8458200" cy="5715000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buFont typeface="Wingdings" pitchFamily="2" charset="2"/>
              <a:buChar char="q"/>
              <a:defRPr sz="1800">
                <a:solidFill>
                  <a:srgbClr val="002060"/>
                </a:solidFill>
              </a:defRPr>
            </a:lvl1pPr>
            <a:lvl2pPr>
              <a:spcBef>
                <a:spcPts val="500"/>
              </a:spcBef>
              <a:spcAft>
                <a:spcPts val="400"/>
              </a:spcAft>
              <a:buFont typeface="Courier New" pitchFamily="49" charset="0"/>
              <a:buChar char="o"/>
              <a:defRPr sz="1800"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2781407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ce530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5466"/>
            <a:ext cx="8763000" cy="3810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07113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ce530 half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534400" cy="381000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381000" y="762001"/>
            <a:ext cx="4038600" cy="5715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buFont typeface="Wingdings" pitchFamily="2" charset="2"/>
              <a:buChar char="q"/>
              <a:defRPr sz="2000" b="0">
                <a:solidFill>
                  <a:srgbClr val="002060"/>
                </a:solidFill>
              </a:defRPr>
            </a:lvl1pPr>
            <a:lvl2pPr>
              <a:spcBef>
                <a:spcPts val="0"/>
              </a:spcBef>
              <a:buFont typeface="Courier New" pitchFamily="49" charset="0"/>
              <a:buChar char="o"/>
              <a:defRPr sz="1600" b="0"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4220920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ce530 half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534400" cy="3810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5867400" y="680990"/>
            <a:ext cx="3124200" cy="5715000"/>
          </a:xfrm>
          <a:prstGeom prst="rect">
            <a:avLst/>
          </a:prstGeom>
        </p:spPr>
        <p:txBody>
          <a:bodyPr/>
          <a:lstStyle>
            <a:lvl1pPr>
              <a:buFont typeface="Wingdings" pitchFamily="2" charset="2"/>
              <a:buChar char="q"/>
              <a:defRPr sz="2200" b="0">
                <a:solidFill>
                  <a:srgbClr val="002060"/>
                </a:solidFill>
              </a:defRPr>
            </a:lvl1pPr>
            <a:lvl2pPr>
              <a:buFont typeface="Courier New" pitchFamily="49" charset="0"/>
              <a:buChar char="o"/>
              <a:defRPr sz="1800" b="0"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8287417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ce530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1109"/>
            <a:ext cx="8686800" cy="3810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Line 13"/>
          <p:cNvSpPr>
            <a:spLocks noChangeShapeType="1"/>
          </p:cNvSpPr>
          <p:nvPr/>
        </p:nvSpPr>
        <p:spPr bwMode="auto">
          <a:xfrm flipV="1">
            <a:off x="419100" y="470527"/>
            <a:ext cx="8153400" cy="0"/>
          </a:xfrm>
          <a:prstGeom prst="line">
            <a:avLst/>
          </a:prstGeom>
          <a:noFill/>
          <a:ln w="57150" cmpd="thinThick">
            <a:solidFill>
              <a:srgbClr val="CCCC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381000" y="613832"/>
            <a:ext cx="8458200" cy="5715000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buFont typeface="Wingdings" pitchFamily="2" charset="2"/>
              <a:buChar char="q"/>
              <a:defRPr sz="2000">
                <a:solidFill>
                  <a:srgbClr val="002060"/>
                </a:solidFill>
              </a:defRPr>
            </a:lvl1pPr>
            <a:lvl2pPr>
              <a:spcBef>
                <a:spcPts val="500"/>
              </a:spcBef>
              <a:spcAft>
                <a:spcPts val="400"/>
              </a:spcAft>
              <a:buFont typeface="Courier New" pitchFamily="49" charset="0"/>
              <a:buChar char="o"/>
              <a:defRPr sz="1800">
                <a:solidFill>
                  <a:srgbClr val="002060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9808017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ce530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29542"/>
            <a:ext cx="8686800" cy="3810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Line 13"/>
          <p:cNvSpPr>
            <a:spLocks noChangeShapeType="1"/>
          </p:cNvSpPr>
          <p:nvPr/>
        </p:nvSpPr>
        <p:spPr bwMode="auto">
          <a:xfrm flipV="1">
            <a:off x="457200" y="526418"/>
            <a:ext cx="8153400" cy="0"/>
          </a:xfrm>
          <a:prstGeom prst="line">
            <a:avLst/>
          </a:prstGeom>
          <a:noFill/>
          <a:ln w="57150" cmpd="thinThick">
            <a:solidFill>
              <a:srgbClr val="CCCC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381000" y="745066"/>
            <a:ext cx="3810000" cy="5715000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buFont typeface="Wingdings" pitchFamily="2" charset="2"/>
              <a:buChar char="q"/>
              <a:defRPr sz="2000">
                <a:solidFill>
                  <a:srgbClr val="002060"/>
                </a:solidFill>
              </a:defRPr>
            </a:lvl1pPr>
            <a:lvl2pPr>
              <a:spcBef>
                <a:spcPts val="400"/>
              </a:spcBef>
              <a:spcAft>
                <a:spcPts val="200"/>
              </a:spcAft>
              <a:buFont typeface="Courier New" pitchFamily="49" charset="0"/>
              <a:buChar char="o"/>
              <a:defRPr sz="1800">
                <a:solidFill>
                  <a:srgbClr val="002060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55897028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ce530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29542"/>
            <a:ext cx="8686800" cy="38100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Line 13"/>
          <p:cNvSpPr>
            <a:spLocks noChangeShapeType="1"/>
          </p:cNvSpPr>
          <p:nvPr/>
        </p:nvSpPr>
        <p:spPr bwMode="auto">
          <a:xfrm flipV="1">
            <a:off x="457200" y="526418"/>
            <a:ext cx="8153400" cy="0"/>
          </a:xfrm>
          <a:prstGeom prst="line">
            <a:avLst/>
          </a:prstGeom>
          <a:noFill/>
          <a:ln w="57150" cmpd="thinThick">
            <a:solidFill>
              <a:srgbClr val="CCCC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381000" y="745066"/>
            <a:ext cx="3810000" cy="5715000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buFont typeface="Wingdings" pitchFamily="2" charset="2"/>
              <a:buChar char="q"/>
              <a:defRPr sz="2000"/>
            </a:lvl1pPr>
            <a:lvl2pPr>
              <a:spcBef>
                <a:spcPts val="1000"/>
              </a:spcBef>
              <a:spcAft>
                <a:spcPts val="600"/>
              </a:spcAft>
              <a:buFont typeface="Courier New" pitchFamily="49" charset="0"/>
              <a:buChar char="o"/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533900" y="745066"/>
            <a:ext cx="4076700" cy="5715000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buFont typeface="Wingdings" pitchFamily="2" charset="2"/>
              <a:buChar char="q"/>
              <a:defRPr sz="2000"/>
            </a:lvl1pPr>
            <a:lvl2pPr>
              <a:spcBef>
                <a:spcPts val="1000"/>
              </a:spcBef>
              <a:spcAft>
                <a:spcPts val="600"/>
              </a:spcAft>
              <a:buFont typeface="Courier New" pitchFamily="49" charset="0"/>
              <a:buChar char="o"/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5514230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17spring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49" y="104030"/>
            <a:ext cx="8686800" cy="276970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Line 13"/>
          <p:cNvSpPr>
            <a:spLocks noChangeShapeType="1"/>
          </p:cNvSpPr>
          <p:nvPr/>
        </p:nvSpPr>
        <p:spPr bwMode="auto">
          <a:xfrm flipV="1">
            <a:off x="457200" y="485030"/>
            <a:ext cx="8153400" cy="0"/>
          </a:xfrm>
          <a:prstGeom prst="line">
            <a:avLst/>
          </a:prstGeom>
          <a:noFill/>
          <a:ln w="57150" cmpd="thinThick">
            <a:solidFill>
              <a:srgbClr val="CCCC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04949" y="635726"/>
            <a:ext cx="8458200" cy="5756404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buFont typeface="Wingdings" pitchFamily="2" charset="2"/>
              <a:buChar char="q"/>
              <a:defRPr sz="2000">
                <a:solidFill>
                  <a:srgbClr val="002060"/>
                </a:solidFill>
              </a:defRPr>
            </a:lvl1pPr>
            <a:lvl2pPr>
              <a:spcBef>
                <a:spcPts val="400"/>
              </a:spcBef>
              <a:spcAft>
                <a:spcPts val="0"/>
              </a:spcAft>
              <a:buFont typeface="Courier New" pitchFamily="49" charset="0"/>
              <a:buChar char="o"/>
              <a:defRPr sz="1800"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4343400" y="6542842"/>
            <a:ext cx="1746742" cy="291646"/>
          </a:xfrm>
          <a:prstGeom prst="rect">
            <a:avLst/>
          </a:prstGeo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/>
              <a:t>© </a:t>
            </a:r>
            <a:r>
              <a:rPr lang="en-US" sz="1100" dirty="0"/>
              <a:t>Copyright 2014 Xilinx</a:t>
            </a:r>
          </a:p>
        </p:txBody>
      </p:sp>
    </p:spTree>
    <p:extLst>
      <p:ext uri="{BB962C8B-B14F-4D97-AF65-F5344CB8AC3E}">
        <p14:creationId xmlns:p14="http://schemas.microsoft.com/office/powerpoint/2010/main" val="3239848775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868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Line 13"/>
          <p:cNvSpPr>
            <a:spLocks noChangeShapeType="1"/>
          </p:cNvSpPr>
          <p:nvPr userDrawn="1"/>
        </p:nvSpPr>
        <p:spPr bwMode="auto">
          <a:xfrm>
            <a:off x="685800" y="533400"/>
            <a:ext cx="7772400" cy="0"/>
          </a:xfrm>
          <a:prstGeom prst="line">
            <a:avLst/>
          </a:prstGeom>
          <a:noFill/>
          <a:ln w="57150" cmpd="thinThick">
            <a:solidFill>
              <a:srgbClr val="CCCC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57200" y="685800"/>
            <a:ext cx="8458200" cy="5791200"/>
          </a:xfrm>
          <a:prstGeom prst="rect">
            <a:avLst/>
          </a:prstGeom>
        </p:spPr>
        <p:txBody>
          <a:bodyPr/>
          <a:lstStyle>
            <a:lvl1pPr>
              <a:buFont typeface="Wingdings" pitchFamily="2" charset="2"/>
              <a:buChar char="q"/>
              <a:defRPr/>
            </a:lvl1pPr>
            <a:lvl2pPr>
              <a:buFont typeface="Courier New" pitchFamily="49" charset="0"/>
              <a:buChar char="o"/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52309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17sprin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304800"/>
            <a:ext cx="6781800" cy="609600"/>
          </a:xfrm>
          <a:prstGeom prst="rect">
            <a:avLst/>
          </a:prstGeom>
          <a:gradFill>
            <a:gsLst>
              <a:gs pos="0">
                <a:srgbClr val="FFC000"/>
              </a:gs>
              <a:gs pos="39999">
                <a:schemeClr val="tx1">
                  <a:lumMod val="85000"/>
                </a:schemeClr>
              </a:gs>
              <a:gs pos="70000">
                <a:schemeClr val="tx2">
                  <a:lumMod val="90000"/>
                </a:schemeClr>
              </a:gs>
              <a:gs pos="88000">
                <a:srgbClr val="92D050"/>
              </a:gs>
              <a:gs pos="100000">
                <a:srgbClr val="8C3D91"/>
              </a:gs>
            </a:gsLst>
            <a:lin ang="5400000" scaled="0"/>
          </a:gradFill>
          <a:ln w="12700">
            <a:noFill/>
            <a:miter lim="800000"/>
            <a:headEnd/>
            <a:tailEnd/>
          </a:ln>
          <a:effectLst>
            <a:outerShdw dist="56796" dir="3806097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81000" y="1042374"/>
            <a:ext cx="5638800" cy="5008199"/>
          </a:xfrm>
          <a:prstGeom prst="rect">
            <a:avLst/>
          </a:prstGeom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 extrusionH="76200" prstMaterial="plastic">
            <a:extrusionClr>
              <a:srgbClr val="6600CC"/>
            </a:extrusionClr>
          </a:sp3d>
        </p:spPr>
        <p:txBody>
          <a:bodyPr/>
          <a:lstStyle>
            <a:lvl1pPr>
              <a:defRPr sz="2000">
                <a:solidFill>
                  <a:srgbClr val="002060"/>
                </a:solidFill>
              </a:defRPr>
            </a:lvl1pPr>
            <a:lvl2pPr>
              <a:defRPr sz="1800"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9" name="Picture 5" descr="bar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185751" y="6359660"/>
            <a:ext cx="3726474" cy="49661"/>
          </a:xfrm>
          <a:prstGeom prst="rect">
            <a:avLst/>
          </a:prstGeom>
          <a:solidFill>
            <a:srgbClr val="FFC000"/>
          </a:solidFill>
          <a:ln w="9525">
            <a:solidFill>
              <a:srgbClr val="FFC000"/>
            </a:solidFill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5134167" y="6050573"/>
            <a:ext cx="37050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sz="1800" baseline="0" dirty="0">
                <a:solidFill>
                  <a:srgbClr val="002060"/>
                </a:solidFill>
                <a:effectLst/>
              </a:rPr>
              <a:t>Software and Hardware Co-Design</a:t>
            </a:r>
            <a:endParaRPr lang="en-US" sz="1800" dirty="0">
              <a:solidFill>
                <a:srgbClr val="00B0F0"/>
              </a:solidFill>
              <a:effectLst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115367" y="378767"/>
            <a:ext cx="181812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buNone/>
            </a:pPr>
            <a:r>
              <a:rPr lang="en-US" sz="2400" b="0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</a:rPr>
              <a:t>Spring 2019</a:t>
            </a:r>
          </a:p>
        </p:txBody>
      </p:sp>
      <p:pic>
        <p:nvPicPr>
          <p:cNvPr id="15" name="Picture 2" descr="http://www.mouser.com/images/digilentinc/lrg/410-279-KI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473" y="3505200"/>
            <a:ext cx="1749425" cy="148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012328" y="5062194"/>
            <a:ext cx="1899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effectLst/>
              </a:rPr>
              <a:t>Zybo Development Board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301" y="5218491"/>
            <a:ext cx="673837" cy="69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60262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17spring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" y="76200"/>
            <a:ext cx="8763000" cy="321734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Line 13"/>
          <p:cNvSpPr>
            <a:spLocks noChangeShapeType="1"/>
          </p:cNvSpPr>
          <p:nvPr/>
        </p:nvSpPr>
        <p:spPr bwMode="auto">
          <a:xfrm>
            <a:off x="381000" y="457200"/>
            <a:ext cx="8229600" cy="0"/>
          </a:xfrm>
          <a:prstGeom prst="line">
            <a:avLst/>
          </a:prstGeom>
          <a:noFill/>
          <a:ln w="57150" cmpd="thinThick">
            <a:solidFill>
              <a:srgbClr val="CCCC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15405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17spring half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3174"/>
            <a:ext cx="8534400" cy="3240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Line 13"/>
          <p:cNvSpPr>
            <a:spLocks noChangeShapeType="1"/>
          </p:cNvSpPr>
          <p:nvPr/>
        </p:nvSpPr>
        <p:spPr bwMode="auto">
          <a:xfrm flipV="1">
            <a:off x="375820" y="523040"/>
            <a:ext cx="8082379" cy="11099"/>
          </a:xfrm>
          <a:prstGeom prst="line">
            <a:avLst/>
          </a:prstGeom>
          <a:noFill/>
          <a:ln w="57150" cmpd="thinThick">
            <a:solidFill>
              <a:srgbClr val="CCCC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381000" y="762001"/>
            <a:ext cx="4038600" cy="57150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buFont typeface="Wingdings" pitchFamily="2" charset="2"/>
              <a:buChar char="q"/>
              <a:defRPr sz="2000" b="0">
                <a:solidFill>
                  <a:srgbClr val="002060"/>
                </a:solidFill>
              </a:defRPr>
            </a:lvl1pPr>
            <a:lvl2pPr>
              <a:buFont typeface="Courier New" pitchFamily="49" charset="0"/>
              <a:buChar char="o"/>
              <a:defRPr sz="1800" b="0"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4343400" y="6542842"/>
            <a:ext cx="1746742" cy="291646"/>
          </a:xfrm>
          <a:prstGeom prst="rect">
            <a:avLst/>
          </a:prstGeo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/>
              <a:t>© </a:t>
            </a:r>
            <a:r>
              <a:rPr lang="en-US" sz="1100" dirty="0"/>
              <a:t>Copyright 2014 Xilinx</a:t>
            </a:r>
          </a:p>
        </p:txBody>
      </p:sp>
    </p:spTree>
    <p:extLst>
      <p:ext uri="{BB962C8B-B14F-4D97-AF65-F5344CB8AC3E}">
        <p14:creationId xmlns:p14="http://schemas.microsoft.com/office/powerpoint/2010/main" val="304484975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17spring half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3505200" cy="381000"/>
          </a:xfrm>
          <a:prstGeom prst="rect">
            <a:avLst/>
          </a:prstGeom>
        </p:spPr>
        <p:txBody>
          <a:bodyPr/>
          <a:lstStyle>
            <a:lvl1pPr algn="l">
              <a:defRPr sz="2000"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Line 13"/>
          <p:cNvSpPr>
            <a:spLocks noChangeShapeType="1"/>
          </p:cNvSpPr>
          <p:nvPr/>
        </p:nvSpPr>
        <p:spPr bwMode="auto">
          <a:xfrm>
            <a:off x="228600" y="609600"/>
            <a:ext cx="3657600" cy="0"/>
          </a:xfrm>
          <a:prstGeom prst="line">
            <a:avLst/>
          </a:prstGeom>
          <a:noFill/>
          <a:ln w="57150" cmpd="thinThick">
            <a:solidFill>
              <a:srgbClr val="CCCC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4343400" y="6542842"/>
            <a:ext cx="1746742" cy="291646"/>
          </a:xfrm>
          <a:prstGeom prst="rect">
            <a:avLst/>
          </a:prstGeo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/>
              <a:t>© </a:t>
            </a:r>
            <a:r>
              <a:rPr lang="en-US" sz="1100" dirty="0"/>
              <a:t>Copyright 2014 Xilinx</a:t>
            </a:r>
          </a:p>
        </p:txBody>
      </p:sp>
    </p:spTree>
    <p:extLst>
      <p:ext uri="{BB962C8B-B14F-4D97-AF65-F5344CB8AC3E}">
        <p14:creationId xmlns:p14="http://schemas.microsoft.com/office/powerpoint/2010/main" val="334606508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17spring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4343400" y="6542842"/>
            <a:ext cx="1746742" cy="291646"/>
          </a:xfrm>
          <a:prstGeom prst="rect">
            <a:avLst/>
          </a:prstGeo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/>
              <a:t>© </a:t>
            </a:r>
            <a:r>
              <a:rPr lang="en-US" sz="1100" dirty="0"/>
              <a:t>Copyright 2014 Xilinx</a:t>
            </a:r>
          </a:p>
        </p:txBody>
      </p:sp>
    </p:spTree>
    <p:extLst>
      <p:ext uri="{BB962C8B-B14F-4D97-AF65-F5344CB8AC3E}">
        <p14:creationId xmlns:p14="http://schemas.microsoft.com/office/powerpoint/2010/main" val="377140218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CE497winter2016cover">
    <p:bg>
      <p:bgPr>
        <a:solidFill>
          <a:srgbClr val="FFF1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81000" y="1219200"/>
            <a:ext cx="5486400" cy="4648200"/>
          </a:xfrm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 extrusionH="76200" prstMaterial="plastic">
            <a:extrusionClr>
              <a:srgbClr val="6600CC"/>
            </a:extrusionClr>
          </a:sp3d>
        </p:spPr>
        <p:txBody>
          <a:bodyPr/>
          <a:lstStyle>
            <a:lvl1pPr>
              <a:defRPr sz="200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80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it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46566"/>
            <a:ext cx="6858000" cy="609600"/>
          </a:xfrm>
          <a:prstGeom prst="rect">
            <a:avLst/>
          </a:prstGeom>
          <a:gradFill>
            <a:gsLst>
              <a:gs pos="10600">
                <a:srgbClr val="E8960C"/>
              </a:gs>
              <a:gs pos="0">
                <a:srgbClr val="FFC000"/>
              </a:gs>
              <a:gs pos="39999">
                <a:srgbClr val="948938"/>
              </a:gs>
              <a:gs pos="70000">
                <a:srgbClr val="FFC000"/>
              </a:gs>
              <a:gs pos="88000">
                <a:schemeClr val="bg1">
                  <a:lumMod val="20000"/>
                  <a:lumOff val="80000"/>
                </a:schemeClr>
              </a:gs>
              <a:gs pos="100000">
                <a:srgbClr val="8C3D91"/>
              </a:gs>
            </a:gsLst>
            <a:lin ang="5400000" scaled="0"/>
          </a:gradFill>
          <a:ln w="12700">
            <a:noFill/>
            <a:miter lim="800000"/>
            <a:headEnd/>
            <a:tailEnd/>
          </a:ln>
          <a:effectLst>
            <a:outerShdw dist="56796" dir="3806097" algn="ctr" rotWithShape="0">
              <a:srgbClr val="000000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61327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ECE497winter2016full">
    <p:bg>
      <p:bgPr>
        <a:solidFill>
          <a:srgbClr val="FFF1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381000"/>
          </a:xfrm>
        </p:spPr>
        <p:txBody>
          <a:bodyPr/>
          <a:lstStyle>
            <a:lvl1pPr>
              <a:defRPr sz="2400"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592763"/>
          </a:xfrm>
        </p:spPr>
        <p:txBody>
          <a:bodyPr/>
          <a:lstStyle>
            <a:lvl1pPr>
              <a:defRPr sz="2000">
                <a:solidFill>
                  <a:srgbClr val="002060"/>
                </a:solidFill>
              </a:defRPr>
            </a:lvl1pPr>
            <a:lvl2pPr>
              <a:defRPr sz="2000">
                <a:solidFill>
                  <a:srgbClr val="002060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2279007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gi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Documents and Settings\Jennifer Lockhart\Desktop\Picture2 copy.jpg"/>
          <p:cNvPicPr>
            <a:picLocks noChangeArrowheads="1"/>
          </p:cNvPicPr>
          <p:nvPr/>
        </p:nvPicPr>
        <p:blipFill>
          <a:blip r:embed="rId22"/>
          <a:srcRect t="2487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Slide Number Placeholder 4"/>
          <p:cNvSpPr txBox="1">
            <a:spLocks/>
          </p:cNvSpPr>
          <p:nvPr/>
        </p:nvSpPr>
        <p:spPr>
          <a:xfrm>
            <a:off x="76200" y="650610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900" kern="1200">
                <a:solidFill>
                  <a:srgbClr val="FFC000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 algn="l">
              <a:buFontTx/>
              <a:buNone/>
            </a:pPr>
            <a:r>
              <a:rPr lang="en-US" b="0" dirty="0">
                <a:solidFill>
                  <a:srgbClr val="0070C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Lecture 5 </a:t>
            </a:r>
            <a:r>
              <a:rPr lang="en-US" b="0" dirty="0">
                <a:solidFill>
                  <a:srgbClr val="0070C0"/>
                </a:solidFill>
                <a:effectLst/>
                <a:latin typeface="Tahoma" pitchFamily="34" charset="0"/>
                <a:cs typeface="+mn-cs"/>
              </a:rPr>
              <a:t>I2C</a:t>
            </a:r>
            <a:r>
              <a:rPr lang="en-US" b="0" baseline="0" dirty="0">
                <a:solidFill>
                  <a:srgbClr val="0070C0"/>
                </a:solidFill>
                <a:effectLst/>
                <a:latin typeface="Tahoma" pitchFamily="34" charset="0"/>
                <a:cs typeface="+mn-cs"/>
              </a:rPr>
              <a:t> Controller</a:t>
            </a:r>
            <a:r>
              <a:rPr lang="en-US" baseline="0" dirty="0">
                <a:solidFill>
                  <a:srgbClr val="0070C0"/>
                </a:solidFill>
                <a:effectLst/>
              </a:rPr>
              <a:t> in Verilog</a:t>
            </a:r>
            <a:r>
              <a:rPr lang="en-US" b="0" baseline="0" dirty="0">
                <a:solidFill>
                  <a:srgbClr val="0070C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 Spring </a:t>
            </a:r>
            <a:r>
              <a:rPr lang="en-US" b="0" dirty="0">
                <a:solidFill>
                  <a:srgbClr val="0070C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2019 HUST --  </a:t>
            </a:r>
            <a:fld id="{8D53829D-69C5-427B-BC55-CADFE39DF8BA}" type="slidenum">
              <a:rPr lang="en-US" b="0" smtClean="0">
                <a:solidFill>
                  <a:srgbClr val="0070C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pPr algn="l">
                <a:buFontTx/>
                <a:buNone/>
              </a:pPr>
              <a:t>‹#›</a:t>
            </a:fld>
            <a:endParaRPr lang="en-US" b="0" dirty="0">
              <a:solidFill>
                <a:srgbClr val="0070C0"/>
              </a:solidFill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6506103"/>
            <a:ext cx="2312133" cy="318915"/>
          </a:xfrm>
          <a:prstGeom prst="rect">
            <a:avLst/>
          </a:prstGeom>
        </p:spPr>
      </p:pic>
      <p:pic>
        <p:nvPicPr>
          <p:cNvPr id="8" name="Picture 7" descr="C:\Documents and Settings\Jennifer Lockhart\Desktop\Picture2 copy.jpg">
            <a:extLst>
              <a:ext uri="{FF2B5EF4-FFF2-40B4-BE49-F238E27FC236}">
                <a16:creationId xmlns:a16="http://schemas.microsoft.com/office/drawing/2014/main" id="{83B596A9-A67D-428C-A492-2627E64B7662}"/>
              </a:ext>
            </a:extLst>
          </p:cNvPr>
          <p:cNvPicPr>
            <a:picLocks noChangeArrowheads="1"/>
          </p:cNvPicPr>
          <p:nvPr userDrawn="1"/>
        </p:nvPicPr>
        <p:blipFill>
          <a:blip r:embed="rId22"/>
          <a:srcRect t="2487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BF942C27-97AD-4623-8299-F9159720DA53}"/>
              </a:ext>
            </a:extLst>
          </p:cNvPr>
          <p:cNvSpPr txBox="1">
            <a:spLocks/>
          </p:cNvSpPr>
          <p:nvPr userDrawn="1"/>
        </p:nvSpPr>
        <p:spPr>
          <a:xfrm>
            <a:off x="76200" y="650610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900" kern="1200">
                <a:solidFill>
                  <a:srgbClr val="FFC000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30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 algn="l">
              <a:buFontTx/>
              <a:buNone/>
            </a:pPr>
            <a:r>
              <a:rPr lang="en-US" b="0" dirty="0">
                <a:solidFill>
                  <a:srgbClr val="0070C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Lecture 12 Zybo Board File, LED IP and Lab 5 </a:t>
            </a:r>
            <a:r>
              <a:rPr lang="en-US" b="0" baseline="0" dirty="0">
                <a:solidFill>
                  <a:srgbClr val="0070C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Spring </a:t>
            </a:r>
            <a:r>
              <a:rPr lang="en-US" b="0" dirty="0">
                <a:solidFill>
                  <a:srgbClr val="0070C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2019 HUST --  </a:t>
            </a:r>
            <a:fld id="{8D53829D-69C5-427B-BC55-CADFE39DF8BA}" type="slidenum">
              <a:rPr lang="en-US" b="0" smtClean="0">
                <a:solidFill>
                  <a:srgbClr val="0070C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pPr algn="l">
                <a:buFontTx/>
                <a:buNone/>
              </a:pPr>
              <a:t>‹#›</a:t>
            </a:fld>
            <a:endParaRPr lang="en-US" b="0" dirty="0">
              <a:solidFill>
                <a:srgbClr val="0070C0"/>
              </a:solidFill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C38373-6542-4231-83BE-98F4CAACABBC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6506103"/>
            <a:ext cx="2312133" cy="31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1804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  <p:sldLayoutId id="2147483755" r:id="rId17"/>
    <p:sldLayoutId id="2147483757" r:id="rId18"/>
    <p:sldLayoutId id="2147483732" r:id="rId19"/>
    <p:sldLayoutId id="2147483714" r:id="rId20"/>
  </p:sldLayoutIdLst>
  <p:hf sldNum="0" hdr="0" ftr="0" dt="0"/>
  <p:txStyles>
    <p:titleStyle>
      <a:lvl1pPr algn="ct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rgbClr val="FF0000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Tahoma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Tahoma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Tahoma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Tahoma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rgbClr val="0000FF"/>
          </a:solidFill>
          <a:latin typeface="Tahoma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rgbClr val="0000FF"/>
          </a:solidFill>
          <a:latin typeface="Tahoma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rgbClr val="0000FF"/>
          </a:solidFill>
          <a:latin typeface="Tahoma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kumimoji="1" sz="2400">
          <a:solidFill>
            <a:srgbClr val="0000FF"/>
          </a:solidFill>
          <a:latin typeface="Tahoma" pitchFamily="34" charset="0"/>
        </a:defRPr>
      </a:lvl9pPr>
    </p:titleStyle>
    <p:bodyStyle>
      <a:lvl1pPr marL="342900" indent="-342900" algn="l" rtl="0" eaLnBrk="1" fontAlgn="base" hangingPunct="1">
        <a:spcBef>
          <a:spcPct val="60000"/>
        </a:spcBef>
        <a:spcAft>
          <a:spcPct val="0"/>
        </a:spcAft>
        <a:buClr>
          <a:srgbClr val="6600CC"/>
        </a:buClr>
        <a:buFont typeface="Wingdings" pitchFamily="2" charset="2"/>
        <a:buChar char="q"/>
        <a:defRPr kumimoji="1" sz="2200">
          <a:solidFill>
            <a:srgbClr val="FF000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40000"/>
        </a:spcBef>
        <a:spcAft>
          <a:spcPct val="0"/>
        </a:spcAft>
        <a:buClr>
          <a:srgbClr val="6600CC"/>
        </a:buClr>
        <a:buFont typeface="Courier New" pitchFamily="49" charset="0"/>
        <a:buChar char="o"/>
        <a:defRPr kumimoji="1" sz="1800">
          <a:solidFill>
            <a:srgbClr val="FF0000"/>
          </a:solidFill>
          <a:latin typeface="+mn-lt"/>
        </a:defRPr>
      </a:lvl2pPr>
      <a:lvl3pPr marL="1143000" indent="-228600" algn="l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6600CC"/>
        </a:buClr>
        <a:buFont typeface="Vivaldi" pitchFamily="66" charset="0"/>
        <a:buChar char="#"/>
        <a:defRPr kumimoji="1">
          <a:solidFill>
            <a:srgbClr val="FF0000"/>
          </a:solidFill>
          <a:latin typeface="+mn-lt"/>
        </a:defRPr>
      </a:lvl3pPr>
      <a:lvl4pPr marL="1600200" indent="-228600" algn="l" rtl="0" eaLnBrk="1" fontAlgn="base" hangingPunct="1">
        <a:lnSpc>
          <a:spcPct val="75000"/>
        </a:lnSpc>
        <a:spcBef>
          <a:spcPct val="30000"/>
        </a:spcBef>
        <a:spcAft>
          <a:spcPct val="0"/>
        </a:spcAft>
        <a:buChar char="–"/>
        <a:defRPr kumimoji="1"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4pPr>
      <a:lvl5pPr marL="2057400" indent="-228600" algn="l" rtl="0" eaLnBrk="1" fontAlgn="base" hangingPunct="1">
        <a:lnSpc>
          <a:spcPct val="75000"/>
        </a:lnSpc>
        <a:spcBef>
          <a:spcPct val="3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5pPr>
      <a:lvl6pPr marL="2514600" indent="-228600" algn="l" rtl="0" eaLnBrk="1" fontAlgn="base" hangingPunct="1">
        <a:lnSpc>
          <a:spcPct val="75000"/>
        </a:lnSpc>
        <a:spcBef>
          <a:spcPct val="3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6pPr>
      <a:lvl7pPr marL="2971800" indent="-228600" algn="l" rtl="0" eaLnBrk="1" fontAlgn="base" hangingPunct="1">
        <a:lnSpc>
          <a:spcPct val="75000"/>
        </a:lnSpc>
        <a:spcBef>
          <a:spcPct val="3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7pPr>
      <a:lvl8pPr marL="3429000" indent="-228600" algn="l" rtl="0" eaLnBrk="1" fontAlgn="base" hangingPunct="1">
        <a:lnSpc>
          <a:spcPct val="75000"/>
        </a:lnSpc>
        <a:spcBef>
          <a:spcPct val="3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8pPr>
      <a:lvl9pPr marL="3886200" indent="-228600" algn="l" rtl="0" eaLnBrk="1" fontAlgn="base" hangingPunct="1">
        <a:lnSpc>
          <a:spcPct val="75000"/>
        </a:lnSpc>
        <a:spcBef>
          <a:spcPct val="30000"/>
        </a:spcBef>
        <a:spcAft>
          <a:spcPct val="0"/>
        </a:spcAft>
        <a:buChar char="»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earchenterpriselinux.techtarget.com/definition/open-sourc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earchenterpriselinux.techtarget.com/definition/Linux" TargetMode="External"/><Relationship Id="rId5" Type="http://schemas.openxmlformats.org/officeDocument/2006/relationships/hyperlink" Target="http://whatis.techtarget.com/definition/0,,sid9_gci534379,00.html" TargetMode="External"/><Relationship Id="rId4" Type="http://schemas.openxmlformats.org/officeDocument/2006/relationships/hyperlink" Target="http://searchwindowsserver.techtarget.com/definition/Window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reference.digilentinc.com/zybo:zybo#documentation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12 Zybo Board Definition, LED IP, Lab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Zybo Board</a:t>
            </a:r>
          </a:p>
          <a:p>
            <a:pPr lvl="1"/>
            <a:r>
              <a:rPr lang="en-US" dirty="0"/>
              <a:t>Resources </a:t>
            </a:r>
          </a:p>
          <a:p>
            <a:pPr lvl="1"/>
            <a:r>
              <a:rPr lang="en-US" dirty="0"/>
              <a:t>MIO and SelectIO pins</a:t>
            </a:r>
          </a:p>
          <a:p>
            <a:r>
              <a:rPr lang="en-US" dirty="0"/>
              <a:t>Board Interface Files for Zybo and Vivado</a:t>
            </a:r>
          </a:p>
          <a:p>
            <a:pPr lvl="1"/>
            <a:r>
              <a:rPr lang="en-US" dirty="0"/>
              <a:t>Board Definition File *.xml file</a:t>
            </a:r>
          </a:p>
          <a:p>
            <a:pPr lvl="1"/>
            <a:r>
              <a:rPr lang="en-US" dirty="0"/>
              <a:t> Processing System File *.tcl file</a:t>
            </a:r>
          </a:p>
          <a:p>
            <a:pPr lvl="1"/>
            <a:r>
              <a:rPr lang="en-US" dirty="0"/>
              <a:t>C:\Xilinx\Vivado\2015.2\data\boards\board_parts\zybo\B.3</a:t>
            </a:r>
          </a:p>
          <a:p>
            <a:r>
              <a:rPr lang="en-US" dirty="0"/>
              <a:t>IP Cores</a:t>
            </a:r>
          </a:p>
          <a:p>
            <a:r>
              <a:rPr lang="en-US" dirty="0"/>
              <a:t>Lab #5 LED IP and Linker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1" y="1440275"/>
            <a:ext cx="2590800" cy="201279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tcl files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i="1" dirty="0"/>
              <a:t>TCL</a:t>
            </a:r>
            <a:r>
              <a:rPr lang="en-US" i="1" dirty="0"/>
              <a:t> is a file extension for a script written in TCL. TCL (also pronounced tickle) stands for Tool Command Language. TCL files are text files containing TCL scripts. </a:t>
            </a:r>
          </a:p>
          <a:p>
            <a:r>
              <a:rPr lang="en-US" i="1" dirty="0"/>
              <a:t>Tool Command Language (TCL) is a dynamic </a:t>
            </a:r>
            <a:r>
              <a:rPr lang="en-US" i="1" u="sng" dirty="0">
                <a:hlinkClick r:id="rId3"/>
              </a:rPr>
              <a:t>open source</a:t>
            </a:r>
            <a:r>
              <a:rPr lang="en-US" i="1" dirty="0"/>
              <a:t> language used for building web and desktop applications. Whether on </a:t>
            </a:r>
            <a:r>
              <a:rPr lang="en-US" i="1" u="sng" dirty="0">
                <a:hlinkClick r:id="rId4"/>
              </a:rPr>
              <a:t>Windows</a:t>
            </a:r>
            <a:r>
              <a:rPr lang="en-US" i="1" dirty="0"/>
              <a:t>, </a:t>
            </a:r>
            <a:r>
              <a:rPr lang="en-US" i="1" u="sng" dirty="0">
                <a:hlinkClick r:id="rId5"/>
              </a:rPr>
              <a:t>Mac OS X</a:t>
            </a:r>
            <a:r>
              <a:rPr lang="en-US" i="1" dirty="0"/>
              <a:t>, or </a:t>
            </a:r>
            <a:r>
              <a:rPr lang="en-US" i="1" u="sng" dirty="0">
                <a:hlinkClick r:id="rId6"/>
              </a:rPr>
              <a:t>Linux</a:t>
            </a:r>
            <a:r>
              <a:rPr lang="en-US" i="1" dirty="0"/>
              <a:t> operating systems, TCL files can be opened and edited by WISH and TCLSH.</a:t>
            </a:r>
          </a:p>
          <a:p>
            <a:endParaRPr lang="en-US" i="1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91200" y="5976053"/>
            <a:ext cx="25074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000" dirty="0">
                <a:solidFill>
                  <a:srgbClr val="0070C0"/>
                </a:solidFill>
                <a:effectLst/>
              </a:rPr>
              <a:t>ug895-vivado-system-level-design-entry</a:t>
            </a:r>
          </a:p>
        </p:txBody>
      </p:sp>
    </p:spTree>
    <p:extLst>
      <p:ext uri="{BB962C8B-B14F-4D97-AF65-F5344CB8AC3E}">
        <p14:creationId xmlns:p14="http://schemas.microsoft.com/office/powerpoint/2010/main" val="2826476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The Board Definition Files for Zybo B.3: board.xml, part0_pins, preset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board.xml contains </a:t>
            </a:r>
          </a:p>
          <a:p>
            <a:r>
              <a:rPr lang="en-US" i="1" dirty="0"/>
              <a:t>part0_pins.xml</a:t>
            </a:r>
          </a:p>
          <a:p>
            <a:r>
              <a:rPr lang="en-US" i="1" dirty="0"/>
              <a:t>preset.xml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8B7F2D-45E7-439E-AE04-B16EDACF8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286000"/>
            <a:ext cx="8839200" cy="4105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7E14CC-5370-4BD2-952F-7CD6AA2D1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029" y="750560"/>
            <a:ext cx="5638800" cy="123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17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Board Definition Files for Zybo B.3: part0_pins.xml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i="1" dirty="0"/>
              <a:t>Nine pins are defined in part0_pins.xml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219200"/>
            <a:ext cx="5203758" cy="501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47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Board Definition Files for Zybo B.3: preset.xml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i="1" dirty="0"/>
              <a:t>Default clock frequencies and MIO pin configurations in preset.xml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49" y="1295400"/>
            <a:ext cx="8077200" cy="501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414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" y="676275"/>
            <a:ext cx="8782050" cy="550545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 0, Enet0, is connected to MIO 16 to 27</a:t>
            </a:r>
          </a:p>
        </p:txBody>
      </p:sp>
    </p:spTree>
    <p:extLst>
      <p:ext uri="{BB962C8B-B14F-4D97-AF65-F5344CB8AC3E}">
        <p14:creationId xmlns:p14="http://schemas.microsoft.com/office/powerpoint/2010/main" val="2446594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Board Interface Files for Zybo on Vivado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Board Interface file are listed </a:t>
            </a:r>
            <a:br>
              <a:rPr lang="en-US" dirty="0"/>
            </a:br>
            <a:r>
              <a:rPr lang="en-US" dirty="0"/>
              <a:t>in the Board tab of the Vivado IP Integrator</a:t>
            </a:r>
          </a:p>
          <a:p>
            <a:r>
              <a:rPr lang="en-US" dirty="0"/>
              <a:t>When Block Design is opened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DDDD7E-FB26-4EAE-BC03-8D0CB5793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87" y="1775615"/>
            <a:ext cx="72104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175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Reusing Your IP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IP from many sources can be packaged and made available in Vivado</a:t>
            </a:r>
          </a:p>
          <a:p>
            <a:r>
              <a:rPr lang="en-US" dirty="0"/>
              <a:t>All IP available in the Vivado IP Catalog can be used to create IP Integrator designs</a:t>
            </a:r>
          </a:p>
          <a:p>
            <a:r>
              <a:rPr lang="en-US" dirty="0"/>
              <a:t>Any IP Integrator diagram can be quickly packaged as a single complex IP</a:t>
            </a:r>
          </a:p>
        </p:txBody>
      </p:sp>
      <p:sp>
        <p:nvSpPr>
          <p:cNvPr id="9" name="Round Same Side Corner Rectangle 8"/>
          <p:cNvSpPr/>
          <p:nvPr/>
        </p:nvSpPr>
        <p:spPr bwMode="auto">
          <a:xfrm>
            <a:off x="3811924" y="3352800"/>
            <a:ext cx="1772530" cy="487646"/>
          </a:xfrm>
          <a:prstGeom prst="round2SameRect">
            <a:avLst/>
          </a:prstGeom>
          <a:noFill/>
          <a:ln w="9525" cap="flat" cmpd="sng" algn="ctr">
            <a:gradFill>
              <a:gsLst>
                <a:gs pos="0">
                  <a:srgbClr val="C00000">
                    <a:alpha val="71000"/>
                  </a:srgb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  <a:prstDash val="solid"/>
            <a:round/>
            <a:headEnd type="none" w="med" len="med"/>
            <a:tailEnd type="none" w="med" len="med"/>
          </a:ln>
          <a:effectLst>
            <a:outerShdw blurRad="101600" dist="63500" dir="18900000" algn="bl" rotWithShape="0">
              <a:srgbClr val="643808">
                <a:alpha val="40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buNone/>
            </a:pPr>
            <a:endParaRPr lang="en-US" sz="1200" dirty="0">
              <a:solidFill>
                <a:srgbClr val="002060"/>
              </a:solidFill>
              <a:effectLst/>
            </a:endParaRPr>
          </a:p>
        </p:txBody>
      </p:sp>
      <p:sp>
        <p:nvSpPr>
          <p:cNvPr id="10" name="Round Same Side Corner Rectangle 9"/>
          <p:cNvSpPr/>
          <p:nvPr/>
        </p:nvSpPr>
        <p:spPr bwMode="auto">
          <a:xfrm>
            <a:off x="5633234" y="3523957"/>
            <a:ext cx="2708487" cy="822926"/>
          </a:xfrm>
          <a:prstGeom prst="round2SameRect">
            <a:avLst/>
          </a:prstGeom>
          <a:solidFill>
            <a:schemeClr val="tx1"/>
          </a:solidFill>
          <a:ln w="9525" cap="flat" cmpd="sng" algn="ctr">
            <a:gradFill>
              <a:gsLst>
                <a:gs pos="0">
                  <a:srgbClr val="C00000">
                    <a:alpha val="71000"/>
                  </a:srgb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  <a:prstDash val="solid"/>
            <a:round/>
            <a:headEnd type="none" w="med" len="med"/>
            <a:tailEnd type="none" w="med" len="med"/>
          </a:ln>
          <a:effectLst>
            <a:outerShdw blurRad="101600" dist="63500" dir="18900000" algn="bl" rotWithShape="0">
              <a:srgbClr val="643808">
                <a:alpha val="40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buNone/>
            </a:pPr>
            <a:endParaRPr lang="en-US" sz="1200" dirty="0">
              <a:solidFill>
                <a:srgbClr val="002060"/>
              </a:solidFill>
              <a:effectLst/>
            </a:endParaRPr>
          </a:p>
        </p:txBody>
      </p:sp>
      <p:grpSp>
        <p:nvGrpSpPr>
          <p:cNvPr id="12" name="Group 73"/>
          <p:cNvGrpSpPr/>
          <p:nvPr/>
        </p:nvGrpSpPr>
        <p:grpSpPr>
          <a:xfrm>
            <a:off x="-96086" y="3511033"/>
            <a:ext cx="7988287" cy="2172070"/>
            <a:chOff x="-611059" y="1230720"/>
            <a:chExt cx="8937200" cy="2441910"/>
          </a:xfrm>
          <a:solidFill>
            <a:schemeClr val="tx1">
              <a:lumMod val="85000"/>
            </a:schemeClr>
          </a:solidFill>
        </p:grpSpPr>
        <p:sp>
          <p:nvSpPr>
            <p:cNvPr id="14" name="Rectangle 13"/>
            <p:cNvSpPr/>
            <p:nvPr/>
          </p:nvSpPr>
          <p:spPr bwMode="auto">
            <a:xfrm>
              <a:off x="2266951" y="2009056"/>
              <a:ext cx="1600200" cy="1219200"/>
            </a:xfrm>
            <a:prstGeom prst="rect">
              <a:avLst/>
            </a:prstGeom>
            <a:grpFill/>
            <a:ln w="952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oval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114551" y="2215569"/>
              <a:ext cx="1905000" cy="560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endParaRPr sz="1200" dirty="0">
                <a:solidFill>
                  <a:srgbClr val="002060"/>
                </a:solidFill>
                <a:effectLst/>
              </a:endParaRPr>
            </a:p>
            <a:p>
              <a:pPr algn="ctr">
                <a:buNone/>
              </a:pPr>
              <a:r>
                <a:rPr lang="en-US" sz="1200" b="1" dirty="0">
                  <a:solidFill>
                    <a:srgbClr val="002060"/>
                  </a:solidFill>
                  <a:effectLst/>
                </a:rPr>
                <a:t>IP Packager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 bwMode="auto">
            <a:xfrm>
              <a:off x="1809751" y="2161456"/>
              <a:ext cx="457200" cy="0"/>
            </a:xfrm>
            <a:prstGeom prst="straightConnector1">
              <a:avLst/>
            </a:prstGeom>
            <a:grpFill/>
            <a:ln w="571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>
              <a:off x="1809751" y="2390056"/>
              <a:ext cx="457200" cy="0"/>
            </a:xfrm>
            <a:prstGeom prst="straightConnector1">
              <a:avLst/>
            </a:prstGeom>
            <a:grpFill/>
            <a:ln w="571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8" name="Straight Arrow Connector 17"/>
            <p:cNvCxnSpPr/>
            <p:nvPr/>
          </p:nvCxnSpPr>
          <p:spPr bwMode="auto">
            <a:xfrm>
              <a:off x="1809751" y="2618657"/>
              <a:ext cx="457200" cy="0"/>
            </a:xfrm>
            <a:prstGeom prst="straightConnector1">
              <a:avLst/>
            </a:prstGeom>
            <a:grpFill/>
            <a:ln w="571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9" name="Straight Arrow Connector 18"/>
            <p:cNvCxnSpPr/>
            <p:nvPr/>
          </p:nvCxnSpPr>
          <p:spPr bwMode="auto">
            <a:xfrm>
              <a:off x="1809751" y="2847258"/>
              <a:ext cx="457200" cy="0"/>
            </a:xfrm>
            <a:prstGeom prst="straightConnector1">
              <a:avLst/>
            </a:prstGeom>
            <a:grpFill/>
            <a:ln w="571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20" name="Straight Arrow Connector 19"/>
            <p:cNvCxnSpPr/>
            <p:nvPr/>
          </p:nvCxnSpPr>
          <p:spPr bwMode="auto">
            <a:xfrm>
              <a:off x="1809751" y="3075856"/>
              <a:ext cx="457200" cy="0"/>
            </a:xfrm>
            <a:prstGeom prst="straightConnector1">
              <a:avLst/>
            </a:prstGeom>
            <a:grpFill/>
            <a:ln w="571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21" name="TextBox 20"/>
            <p:cNvSpPr txBox="1"/>
            <p:nvPr/>
          </p:nvSpPr>
          <p:spPr>
            <a:xfrm>
              <a:off x="-611059" y="2057400"/>
              <a:ext cx="2420811" cy="311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buNone/>
              </a:pPr>
              <a:r>
                <a:rPr lang="en-US" sz="1200" b="1" i="1" dirty="0">
                  <a:solidFill>
                    <a:srgbClr val="002060"/>
                  </a:solidFill>
                  <a:effectLst/>
                </a:rPr>
                <a:t>Source (C, RTL, IP, etc)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-306261" y="2307247"/>
              <a:ext cx="2116013" cy="311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buNone/>
              </a:pPr>
              <a:r>
                <a:rPr lang="en-US" sz="1200" b="1" i="1" dirty="0">
                  <a:solidFill>
                    <a:srgbClr val="002060"/>
                  </a:solidFill>
                  <a:effectLst/>
                </a:rPr>
                <a:t>Simulation Models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-95249" y="2510883"/>
              <a:ext cx="1905000" cy="311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buNone/>
              </a:pPr>
              <a:r>
                <a:rPr lang="en-US" sz="1200" b="1" i="1" dirty="0">
                  <a:solidFill>
                    <a:srgbClr val="002060"/>
                  </a:solidFill>
                  <a:effectLst/>
                </a:rPr>
                <a:t>Documentation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-95249" y="2739484"/>
              <a:ext cx="1905000" cy="311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buNone/>
              </a:pPr>
              <a:r>
                <a:rPr lang="en-US" sz="1200" b="1" i="1" dirty="0">
                  <a:solidFill>
                    <a:srgbClr val="002060"/>
                  </a:solidFill>
                  <a:effectLst/>
                </a:rPr>
                <a:t>Example Designs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-95249" y="2977609"/>
              <a:ext cx="1905000" cy="311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buNone/>
              </a:pPr>
              <a:r>
                <a:rPr lang="en-US" sz="1200" b="1" i="1" dirty="0">
                  <a:solidFill>
                    <a:srgbClr val="002060"/>
                  </a:solidFill>
                  <a:effectLst/>
                </a:rPr>
                <a:t>Test Bench</a:t>
              </a:r>
            </a:p>
          </p:txBody>
        </p:sp>
        <p:cxnSp>
          <p:nvCxnSpPr>
            <p:cNvPr id="26" name="Straight Arrow Connector 25"/>
            <p:cNvCxnSpPr/>
            <p:nvPr/>
          </p:nvCxnSpPr>
          <p:spPr bwMode="auto">
            <a:xfrm>
              <a:off x="5454921" y="2619347"/>
              <a:ext cx="409208" cy="0"/>
            </a:xfrm>
            <a:prstGeom prst="straightConnector1">
              <a:avLst/>
            </a:prstGeom>
            <a:grpFill/>
            <a:ln w="571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27" name="U-Turn Arrow 26"/>
            <p:cNvSpPr/>
            <p:nvPr/>
          </p:nvSpPr>
          <p:spPr bwMode="auto">
            <a:xfrm rot="10800000">
              <a:off x="2895600" y="3304455"/>
              <a:ext cx="4343400" cy="368175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  <a:grpFill/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oval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284869" y="1393966"/>
              <a:ext cx="2041272" cy="3114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sz="1200" b="1" i="1" dirty="0">
                  <a:solidFill>
                    <a:srgbClr val="002060"/>
                  </a:solidFill>
                  <a:effectLst/>
                </a:rPr>
                <a:t>Vivado IP Integrator 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355295" y="1230720"/>
              <a:ext cx="2819399" cy="523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200" b="1" dirty="0">
                  <a:solidFill>
                    <a:srgbClr val="002060"/>
                  </a:solidFill>
                  <a:effectLst/>
                </a:rPr>
                <a:t>Standardized IP-XACT representation</a:t>
              </a:r>
              <a:endParaRPr lang="en-US" sz="1200" b="1" kern="0" dirty="0">
                <a:solidFill>
                  <a:srgbClr val="002060"/>
                </a:solidFill>
                <a:effectLst/>
              </a:endParaRPr>
            </a:p>
          </p:txBody>
        </p:sp>
        <p:grpSp>
          <p:nvGrpSpPr>
            <p:cNvPr id="30" name="Group 41"/>
            <p:cNvGrpSpPr/>
            <p:nvPr/>
          </p:nvGrpSpPr>
          <p:grpSpPr>
            <a:xfrm>
              <a:off x="3829050" y="1676400"/>
              <a:ext cx="1905000" cy="1828800"/>
              <a:chOff x="3886200" y="1600200"/>
              <a:chExt cx="1905000" cy="1828800"/>
            </a:xfrm>
            <a:grpFill/>
          </p:grpSpPr>
          <p:sp>
            <p:nvSpPr>
              <p:cNvPr id="37" name="Arc 36"/>
              <p:cNvSpPr/>
              <p:nvPr/>
            </p:nvSpPr>
            <p:spPr bwMode="auto">
              <a:xfrm>
                <a:off x="4191000" y="2491769"/>
                <a:ext cx="1295400" cy="556231"/>
              </a:xfrm>
              <a:prstGeom prst="arc">
                <a:avLst>
                  <a:gd name="adj1" fmla="val 200612"/>
                  <a:gd name="adj2" fmla="val 10691195"/>
                </a:avLst>
              </a:prstGeom>
              <a:grpFill/>
              <a:ln w="9525" cap="flat" cmpd="sng" algn="ctr">
                <a:solidFill>
                  <a:srgbClr val="585A0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>
                  <a:buNone/>
                </a:pPr>
                <a:endParaRPr lang="en-US" sz="1200" dirty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31" name="Flowchart: Magnetic Disk 30"/>
              <p:cNvSpPr/>
              <p:nvPr/>
            </p:nvSpPr>
            <p:spPr bwMode="auto">
              <a:xfrm>
                <a:off x="4191000" y="1676400"/>
                <a:ext cx="1295400" cy="1752600"/>
              </a:xfrm>
              <a:prstGeom prst="flowChartMagneticDisk">
                <a:avLst/>
              </a:prstGeom>
              <a:grpFill/>
              <a:ln w="9525" cap="flat" cmpd="sng" algn="ctr">
                <a:solidFill>
                  <a:schemeClr val="bg2"/>
                </a:solidFill>
                <a:prstDash val="solid"/>
                <a:round/>
                <a:headEnd type="oval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80000"/>
                  </a:lnSpc>
                  <a:buNone/>
                </a:pPr>
                <a:endParaRPr lang="en-US" sz="1200" dirty="0">
                  <a:solidFill>
                    <a:srgbClr val="FF0000"/>
                  </a:solidFill>
                  <a:effectLst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886200" y="1600200"/>
                <a:ext cx="1905000" cy="560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RelaxedModerately"/>
                  <a:lightRig rig="threePt" dir="t"/>
                </a:scene3d>
              </a:bodyPr>
              <a:lstStyle/>
              <a:p>
                <a:pPr algn="ctr">
                  <a:buNone/>
                </a:pPr>
                <a:endParaRPr sz="1200" dirty="0">
                  <a:solidFill>
                    <a:srgbClr val="FF0000"/>
                  </a:solidFill>
                  <a:effectLst/>
                </a:endParaRPr>
              </a:p>
              <a:p>
                <a:pPr algn="ctr">
                  <a:buNone/>
                </a:pPr>
                <a:r>
                  <a:rPr lang="en-US" sz="1200" b="1" dirty="0">
                    <a:solidFill>
                      <a:srgbClr val="FF0000"/>
                    </a:solidFill>
                    <a:effectLst/>
                  </a:rPr>
                  <a:t>IP Catalog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4229100" y="2667000"/>
                <a:ext cx="1219200" cy="261610"/>
              </a:xfrm>
              <a:prstGeom prst="rect">
                <a:avLst/>
              </a:prstGeom>
              <a:grpFill/>
            </p:spPr>
            <p:txBody>
              <a:bodyPr wrap="square" rtlCol="0">
                <a:noAutofit/>
              </a:bodyPr>
              <a:lstStyle/>
              <a:p>
                <a:pPr algn="ctr">
                  <a:buNone/>
                </a:pPr>
                <a:r>
                  <a:rPr lang="en-US" sz="1200" b="1" dirty="0">
                    <a:solidFill>
                      <a:srgbClr val="0070C0"/>
                    </a:solidFill>
                    <a:effectLst/>
                  </a:rPr>
                  <a:t>3</a:t>
                </a:r>
                <a:r>
                  <a:rPr lang="en-US" sz="1200" b="1" baseline="30000" dirty="0">
                    <a:solidFill>
                      <a:srgbClr val="0070C0"/>
                    </a:solidFill>
                    <a:effectLst/>
                  </a:rPr>
                  <a:t>rd</a:t>
                </a:r>
                <a:r>
                  <a:rPr lang="en-US" sz="1200" b="1" dirty="0">
                    <a:solidFill>
                      <a:srgbClr val="0070C0"/>
                    </a:solidFill>
                    <a:effectLst/>
                  </a:rPr>
                  <a:t> Party IP</a:t>
                </a:r>
              </a:p>
            </p:txBody>
          </p:sp>
          <p:sp>
            <p:nvSpPr>
              <p:cNvPr id="36" name="Arc 35"/>
              <p:cNvSpPr/>
              <p:nvPr/>
            </p:nvSpPr>
            <p:spPr bwMode="auto">
              <a:xfrm>
                <a:off x="4191000" y="2110769"/>
                <a:ext cx="1295400" cy="556231"/>
              </a:xfrm>
              <a:prstGeom prst="arc">
                <a:avLst>
                  <a:gd name="adj1" fmla="val 200612"/>
                  <a:gd name="adj2" fmla="val 10691195"/>
                </a:avLst>
              </a:prstGeom>
              <a:grpFill/>
              <a:ln w="9525" cap="flat" cmpd="sng" algn="ctr">
                <a:solidFill>
                  <a:schemeClr val="bg2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>
                  <a:buNone/>
                </a:pPr>
                <a:endParaRPr lang="en-US" sz="1200" dirty="0">
                  <a:solidFill>
                    <a:srgbClr val="FF0000"/>
                  </a:solidFill>
                  <a:effectLst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229100" y="2286000"/>
                <a:ext cx="1219200" cy="261610"/>
              </a:xfrm>
              <a:prstGeom prst="rect">
                <a:avLst/>
              </a:prstGeom>
              <a:grpFill/>
            </p:spPr>
            <p:txBody>
              <a:bodyPr wrap="square" rtlCol="0">
                <a:noAutofit/>
              </a:bodyPr>
              <a:lstStyle/>
              <a:p>
                <a:pPr algn="ctr">
                  <a:buNone/>
                </a:pPr>
                <a:r>
                  <a:rPr lang="en-US" sz="1200" b="1" dirty="0">
                    <a:solidFill>
                      <a:srgbClr val="002060"/>
                    </a:solidFill>
                    <a:effectLst/>
                  </a:rPr>
                  <a:t>Xilinx IP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229100" y="3048000"/>
                <a:ext cx="1219200" cy="261610"/>
              </a:xfrm>
              <a:prstGeom prst="rect">
                <a:avLst/>
              </a:prstGeom>
              <a:grpFill/>
            </p:spPr>
            <p:txBody>
              <a:bodyPr wrap="square" rtlCol="0">
                <a:noAutofit/>
              </a:bodyPr>
              <a:lstStyle/>
              <a:p>
                <a:pPr algn="ctr">
                  <a:buNone/>
                </a:pPr>
                <a:r>
                  <a:rPr lang="en-US" sz="1200" b="1" dirty="0">
                    <a:solidFill>
                      <a:srgbClr val="002060"/>
                    </a:solidFill>
                    <a:effectLst/>
                  </a:rPr>
                  <a:t>User IP</a:t>
                </a:r>
              </a:p>
            </p:txBody>
          </p:sp>
        </p:grpSp>
      </p:grpSp>
      <p:pic>
        <p:nvPicPr>
          <p:cNvPr id="13" name="Picture 12" descr="image00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98958" y="4047945"/>
            <a:ext cx="2620489" cy="1295400"/>
          </a:xfrm>
          <a:prstGeom prst="rect">
            <a:avLst/>
          </a:prstGeom>
          <a:solidFill>
            <a:schemeClr val="tx1">
              <a:lumMod val="85000"/>
            </a:schemeClr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2659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Core with AXI Interface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 of IP Core with AXI Interface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Custom IP Core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600" y="1219200"/>
            <a:ext cx="3390900" cy="2023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962400"/>
            <a:ext cx="6070600" cy="1980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5313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and Package IP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Create and Package IP wizard allows you to </a:t>
            </a:r>
          </a:p>
          <a:p>
            <a:pPr lvl="1"/>
            <a:r>
              <a:rPr lang="en-IE" b="1" i="1" dirty="0"/>
              <a:t>Create</a:t>
            </a:r>
            <a:r>
              <a:rPr lang="en-IE" dirty="0"/>
              <a:t> a template for a new peripheral</a:t>
            </a:r>
            <a:endParaRPr lang="en-US" dirty="0"/>
          </a:p>
          <a:p>
            <a:pPr lvl="1"/>
            <a:r>
              <a:rPr lang="en-US" b="1" i="1" dirty="0"/>
              <a:t>Package</a:t>
            </a:r>
            <a:r>
              <a:rPr lang="en-US" dirty="0"/>
              <a:t> the current project</a:t>
            </a:r>
          </a:p>
          <a:p>
            <a:pPr lvl="2"/>
            <a:r>
              <a:rPr lang="en-IE" dirty="0"/>
              <a:t>Only available if project is open</a:t>
            </a:r>
            <a:endParaRPr lang="en-US" dirty="0"/>
          </a:p>
          <a:p>
            <a:pPr lvl="1"/>
            <a:r>
              <a:rPr lang="en-US" b="1" i="1" dirty="0"/>
              <a:t>Package</a:t>
            </a:r>
            <a:r>
              <a:rPr lang="en-US" dirty="0"/>
              <a:t> an existing project</a:t>
            </a:r>
          </a:p>
          <a:p>
            <a:r>
              <a:rPr lang="en-US" dirty="0"/>
              <a:t>The packager allows IP to be included in the IP Catalog for distribution</a:t>
            </a:r>
          </a:p>
          <a:p>
            <a:r>
              <a:rPr lang="en-IE" dirty="0"/>
              <a:t>It uses IP-XACT format</a:t>
            </a:r>
            <a:endParaRPr lang="en-US" dirty="0"/>
          </a:p>
          <a:p>
            <a:r>
              <a:rPr lang="en-IE" dirty="0"/>
              <a:t>Complete set of files included</a:t>
            </a:r>
          </a:p>
          <a:p>
            <a:pPr lvl="1"/>
            <a:r>
              <a:rPr lang="en-IE" dirty="0"/>
              <a:t>Source code, Constraints, Test Benches (simulation files), documentation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443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Generated Template for AXI Lite 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HDL implementation of AXI Interface</a:t>
            </a:r>
          </a:p>
          <a:p>
            <a:pPr lvl="1"/>
            <a:r>
              <a:rPr lang="en-IE" dirty="0"/>
              <a:t>32 bit data width</a:t>
            </a:r>
          </a:p>
          <a:p>
            <a:r>
              <a:rPr lang="en-IE" dirty="0"/>
              <a:t>User specifies required number of registers (minimum 4)</a:t>
            </a:r>
          </a:p>
          <a:p>
            <a:r>
              <a:rPr lang="en-IE" dirty="0"/>
              <a:t>Read/write to/from Registers implemented</a:t>
            </a:r>
          </a:p>
          <a:p>
            <a:r>
              <a:rPr lang="en-IE" dirty="0"/>
              <a:t>User logic can be easily connected</a:t>
            </a:r>
          </a:p>
          <a:p>
            <a:r>
              <a:rPr lang="en-IE" dirty="0"/>
              <a:t>User logic can be a hierarchical design</a:t>
            </a:r>
          </a:p>
        </p:txBody>
      </p:sp>
      <p:pic>
        <p:nvPicPr>
          <p:cNvPr id="4" name="Picture 2" descr="c:\temp\SNAGHTMLba78bb.PNG">
            <a:extLst>
              <a:ext uri="{FF2B5EF4-FFF2-40B4-BE49-F238E27FC236}">
                <a16:creationId xmlns:a16="http://schemas.microsoft.com/office/drawing/2014/main" id="{AF72776C-7C60-4774-A778-2B9A03A08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" y="3417460"/>
            <a:ext cx="3820679" cy="304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05C127-FE12-4D95-A53D-3563C63FD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900" y="3124200"/>
            <a:ext cx="44577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06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MIO Pins for Processing System (PS) on Zybo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Communication between the PS and external interfaces is achieved primarily via the Multiplexed Input/Output (MIO), which provides 54 pins of flexible connectivity</a:t>
            </a:r>
          </a:p>
          <a:p>
            <a:r>
              <a:rPr lang="en-US" dirty="0"/>
              <a:t>MIO 0 TO MIO 53</a:t>
            </a:r>
          </a:p>
          <a:p>
            <a:r>
              <a:rPr lang="en-US" dirty="0"/>
              <a:t>Pmod F</a:t>
            </a:r>
          </a:p>
          <a:p>
            <a:r>
              <a:rPr lang="en-US" dirty="0"/>
              <a:t>SPI Flash</a:t>
            </a:r>
          </a:p>
          <a:p>
            <a:r>
              <a:rPr lang="en-US" dirty="0"/>
              <a:t>GPIO for LED4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650" y="1371600"/>
            <a:ext cx="4781550" cy="5257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6235968"/>
            <a:ext cx="18251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effectLst/>
              </a:rPr>
              <a:t>ZYBO Reference Manual</a:t>
            </a:r>
            <a:endParaRPr lang="en-US" sz="1200" dirty="0">
              <a:solidFill>
                <a:srgbClr val="0070C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5384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Generated Template for AXI led 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05"/>
          <a:stretch/>
        </p:blipFill>
        <p:spPr bwMode="auto">
          <a:xfrm>
            <a:off x="1335589" y="838200"/>
            <a:ext cx="6320422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487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Files created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component.xml</a:t>
            </a:r>
          </a:p>
          <a:p>
            <a:pPr lvl="1"/>
            <a:r>
              <a:rPr lang="en-IE" dirty="0"/>
              <a:t>IP XACT description</a:t>
            </a:r>
          </a:p>
          <a:p>
            <a:r>
              <a:rPr lang="en-IE" dirty="0"/>
              <a:t>bd</a:t>
            </a:r>
          </a:p>
          <a:p>
            <a:pPr lvl="1"/>
            <a:r>
              <a:rPr lang="en-IE" dirty="0"/>
              <a:t>Block Diagram tcl file</a:t>
            </a:r>
          </a:p>
          <a:p>
            <a:r>
              <a:rPr lang="en-IE" dirty="0"/>
              <a:t>drivers</a:t>
            </a:r>
          </a:p>
          <a:p>
            <a:pPr lvl="1"/>
            <a:r>
              <a:rPr lang="en-IE" dirty="0"/>
              <a:t>SDK and software files (c code)</a:t>
            </a:r>
          </a:p>
          <a:p>
            <a:pPr lvl="1"/>
            <a:r>
              <a:rPr lang="en-IE" dirty="0"/>
              <a:t>Simple register/memory read/write functionality</a:t>
            </a:r>
          </a:p>
          <a:p>
            <a:pPr lvl="1"/>
            <a:r>
              <a:rPr lang="en-IE" dirty="0"/>
              <a:t>Simple SelfTest() code</a:t>
            </a:r>
          </a:p>
          <a:p>
            <a:r>
              <a:rPr lang="en-IE" dirty="0"/>
              <a:t>hdl</a:t>
            </a:r>
          </a:p>
          <a:p>
            <a:pPr lvl="1"/>
            <a:r>
              <a:rPr lang="en-IE" dirty="0"/>
              <a:t>Verilog/VHDL (should be inside project directory</a:t>
            </a:r>
          </a:p>
          <a:p>
            <a:r>
              <a:rPr lang="en-IE" dirty="0"/>
              <a:t>xgui</a:t>
            </a:r>
          </a:p>
          <a:p>
            <a:pPr lvl="1"/>
            <a:r>
              <a:rPr lang="en-IE" dirty="0"/>
              <a:t>GUI tcl file</a:t>
            </a:r>
          </a:p>
        </p:txBody>
      </p:sp>
    </p:spTree>
    <p:extLst>
      <p:ext uri="{BB962C8B-B14F-4D97-AF65-F5344CB8AC3E}">
        <p14:creationId xmlns:p14="http://schemas.microsoft.com/office/powerpoint/2010/main" val="4114525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Files created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447800" y="990600"/>
            <a:ext cx="6271665" cy="4495800"/>
            <a:chOff x="5468409" y="1569983"/>
            <a:chExt cx="6271665" cy="4495800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49"/>
            <a:stretch/>
          </p:blipFill>
          <p:spPr bwMode="auto">
            <a:xfrm>
              <a:off x="5468409" y="1569983"/>
              <a:ext cx="6271665" cy="4495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Straight Connector 6"/>
            <p:cNvCxnSpPr/>
            <p:nvPr/>
          </p:nvCxnSpPr>
          <p:spPr bwMode="auto">
            <a:xfrm>
              <a:off x="5822730" y="2112580"/>
              <a:ext cx="4025462" cy="0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1982624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Edit IP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New Vivado project will open</a:t>
            </a:r>
          </a:p>
          <a:p>
            <a:r>
              <a:rPr lang="en-IE" dirty="0"/>
              <a:t>Template files have been generated and are added to the project</a:t>
            </a:r>
          </a:p>
          <a:p>
            <a:r>
              <a:rPr lang="en-IE" dirty="0"/>
              <a:t>IP can now be edited</a:t>
            </a:r>
          </a:p>
          <a:p>
            <a:pPr lvl="1"/>
            <a:r>
              <a:rPr lang="en-IE" dirty="0"/>
              <a:t>Modify existing template files, add user source files</a:t>
            </a:r>
          </a:p>
          <a:p>
            <a:r>
              <a:rPr lang="en-IE" dirty="0"/>
              <a:t>IP Packager will be open</a:t>
            </a:r>
          </a:p>
          <a:p>
            <a:pPr lvl="1"/>
            <a:r>
              <a:rPr lang="en-IE" dirty="0"/>
              <a:t>Last step is to Package IP</a:t>
            </a:r>
          </a:p>
          <a:p>
            <a:r>
              <a:rPr lang="en-IE" dirty="0"/>
              <a:t>Enable Global Include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607" y="2514600"/>
            <a:ext cx="3562350" cy="2571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20" y="3910012"/>
            <a:ext cx="369570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905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Package IP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Package current project</a:t>
            </a:r>
          </a:p>
          <a:p>
            <a:pPr lvl="1"/>
            <a:r>
              <a:rPr lang="en-IE" dirty="0"/>
              <a:t>Must be open!</a:t>
            </a:r>
          </a:p>
          <a:p>
            <a:pPr lvl="1"/>
            <a:r>
              <a:rPr lang="en-IE" dirty="0"/>
              <a:t>Package generated HDL</a:t>
            </a:r>
          </a:p>
          <a:p>
            <a:r>
              <a:rPr lang="en-IE" dirty="0"/>
              <a:t>Package a directory (another project/source files)</a:t>
            </a:r>
          </a:p>
          <a:p>
            <a:pPr lvl="1"/>
            <a:r>
              <a:rPr lang="en-IE" dirty="0"/>
              <a:t>Option to package as a library core</a:t>
            </a:r>
          </a:p>
          <a:p>
            <a:pPr lvl="1"/>
            <a:r>
              <a:rPr lang="en-IE" dirty="0"/>
              <a:t>Core can be referenced by other IP</a:t>
            </a:r>
          </a:p>
          <a:p>
            <a:pPr lvl="1"/>
            <a:r>
              <a:rPr lang="en-IE" dirty="0"/>
              <a:t>Core not available standalone</a:t>
            </a:r>
            <a:r>
              <a:rPr lang="en-US" dirty="0"/>
              <a:t> (Will not display in IP Catalog)</a:t>
            </a:r>
            <a:endParaRPr lang="en-IE" dirty="0">
              <a:solidFill>
                <a:schemeClr val="tx1"/>
              </a:solidFill>
            </a:endParaRPr>
          </a:p>
          <a:p>
            <a:r>
              <a:rPr lang="en-IE" dirty="0">
                <a:solidFill>
                  <a:schemeClr val="bg1">
                    <a:lumMod val="50000"/>
                  </a:schemeClr>
                </a:solidFill>
              </a:rPr>
              <a:t>Create New AXI4 Peripheral (previous section)</a:t>
            </a:r>
          </a:p>
          <a:p>
            <a:pPr lvl="1"/>
            <a:r>
              <a:rPr lang="en-IE" dirty="0"/>
              <a:t>Will also need to be packaged</a:t>
            </a:r>
          </a:p>
          <a:p>
            <a:pPr lvl="1"/>
            <a:r>
              <a:rPr lang="en-IE" dirty="0"/>
              <a:t>Similar steps to package for all three flows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71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IP-XACT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Industry Standard (IEEE) </a:t>
            </a:r>
            <a:r>
              <a:rPr lang="en-US" dirty="0">
                <a:latin typeface="Arial" charset="0"/>
              </a:rPr>
              <a:t>XML format to describe IP using meta-data</a:t>
            </a:r>
          </a:p>
          <a:p>
            <a:pPr lvl="1"/>
            <a:r>
              <a:rPr lang="en-IE" dirty="0"/>
              <a:t>Ports</a:t>
            </a:r>
          </a:p>
          <a:p>
            <a:pPr lvl="1"/>
            <a:r>
              <a:rPr lang="en-IE" dirty="0"/>
              <a:t>Interfaces</a:t>
            </a:r>
          </a:p>
          <a:p>
            <a:pPr lvl="1"/>
            <a:r>
              <a:rPr lang="en-IE" dirty="0"/>
              <a:t>Configurable Parameters</a:t>
            </a:r>
          </a:p>
          <a:p>
            <a:pPr lvl="1"/>
            <a:r>
              <a:rPr lang="en-IE" dirty="0"/>
              <a:t>Files, documentation</a:t>
            </a:r>
          </a:p>
          <a:p>
            <a:r>
              <a:rPr lang="en-IE" dirty="0"/>
              <a:t>IP-XACT only describes high level information about IP, not low level description, so does not replace HDL or Software.</a:t>
            </a:r>
          </a:p>
          <a:p>
            <a:r>
              <a:rPr lang="en-IE" dirty="0">
                <a:latin typeface="Arial" charset="0"/>
              </a:rPr>
              <a:t>Enables automatic connection, configuration and integration</a:t>
            </a:r>
            <a:endParaRPr lang="en-US" dirty="0">
              <a:latin typeface="Arial" charset="0"/>
            </a:endParaRPr>
          </a:p>
          <a:p>
            <a:r>
              <a:rPr lang="en-IE" dirty="0">
                <a:latin typeface="Arial" charset="0"/>
              </a:rPr>
              <a:t>Enables integration of 3</a:t>
            </a:r>
            <a:r>
              <a:rPr lang="en-IE" baseline="30000" dirty="0">
                <a:latin typeface="Arial" charset="0"/>
              </a:rPr>
              <a:t>rd</a:t>
            </a:r>
            <a:r>
              <a:rPr lang="en-IE" dirty="0">
                <a:latin typeface="Arial" charset="0"/>
              </a:rPr>
              <a:t> Party IP </a:t>
            </a:r>
          </a:p>
          <a:p>
            <a:pPr lvl="1"/>
            <a:r>
              <a:rPr lang="en-IE" dirty="0">
                <a:latin typeface="Arial" charset="0"/>
              </a:rPr>
              <a:t>(And Export of your own IP)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5257800"/>
            <a:ext cx="3278054" cy="767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02011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IP Packager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Automatically analyse project/files to determine parameters</a:t>
            </a:r>
          </a:p>
          <a:p>
            <a:r>
              <a:rPr lang="en-IE" dirty="0"/>
              <a:t>Initial Summary</a:t>
            </a:r>
          </a:p>
          <a:p>
            <a:r>
              <a:rPr lang="en-IE" dirty="0"/>
              <a:t>Identifies</a:t>
            </a:r>
          </a:p>
          <a:p>
            <a:pPr lvl="1"/>
            <a:r>
              <a:rPr lang="en-IE" dirty="0"/>
              <a:t>Files</a:t>
            </a:r>
          </a:p>
          <a:p>
            <a:pPr lvl="2"/>
            <a:r>
              <a:rPr lang="en-IE" dirty="0"/>
              <a:t>Source HDL, Testbenches, </a:t>
            </a:r>
            <a:br>
              <a:rPr lang="en-IE" dirty="0"/>
            </a:br>
            <a:r>
              <a:rPr lang="en-IE" dirty="0"/>
              <a:t>Documentation, </a:t>
            </a:r>
          </a:p>
          <a:p>
            <a:pPr lvl="1"/>
            <a:r>
              <a:rPr lang="en-IE" dirty="0"/>
              <a:t>Parameters</a:t>
            </a:r>
          </a:p>
          <a:p>
            <a:pPr lvl="2"/>
            <a:r>
              <a:rPr lang="en-IE" dirty="0"/>
              <a:t>Configurable</a:t>
            </a:r>
          </a:p>
          <a:p>
            <a:pPr lvl="1"/>
            <a:r>
              <a:rPr lang="en-IE" dirty="0"/>
              <a:t>Ports</a:t>
            </a:r>
          </a:p>
          <a:p>
            <a:pPr lvl="1"/>
            <a:r>
              <a:rPr lang="en-IE" dirty="0"/>
              <a:t>Interfaces</a:t>
            </a:r>
          </a:p>
          <a:p>
            <a:pPr lvl="1"/>
            <a:r>
              <a:rPr lang="en-IE" dirty="0"/>
              <a:t>Compatibility</a:t>
            </a:r>
          </a:p>
          <a:p>
            <a:r>
              <a:rPr lang="en-IE" dirty="0"/>
              <a:t>Creates GUI Layout for IPI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194" y="1306529"/>
            <a:ext cx="4390125" cy="502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1874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Customizing IP for Reuse in IP Packager</a:t>
            </a:r>
            <a:endParaRPr lang="en-IE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85800"/>
            <a:ext cx="7724775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3172650" y="6375608"/>
            <a:ext cx="3859795" cy="24688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1400" kern="120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1400" kern="120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1400" kern="120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1400" kern="120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1400" kern="120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400" kern="120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400" kern="120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400" kern="120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400" kern="120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effectLst/>
              </a:rPr>
              <a:t>© Copyright 2014 Xilinx</a:t>
            </a:r>
          </a:p>
        </p:txBody>
      </p:sp>
      <p:grpSp>
        <p:nvGrpSpPr>
          <p:cNvPr id="9" name="Group 11"/>
          <p:cNvGrpSpPr/>
          <p:nvPr/>
        </p:nvGrpSpPr>
        <p:grpSpPr>
          <a:xfrm>
            <a:off x="1224322" y="5257800"/>
            <a:ext cx="6542955" cy="955908"/>
            <a:chOff x="681932" y="5212843"/>
            <a:chExt cx="6490444" cy="392417"/>
          </a:xfrm>
          <a:solidFill>
            <a:schemeClr val="tx1"/>
          </a:solidFill>
        </p:grpSpPr>
        <p:sp>
          <p:nvSpPr>
            <p:cNvPr id="10" name="Rectangle 36"/>
            <p:cNvSpPr>
              <a:spLocks noChangeArrowheads="1"/>
            </p:cNvSpPr>
            <p:nvPr/>
          </p:nvSpPr>
          <p:spPr bwMode="auto">
            <a:xfrm>
              <a:off x="3499282" y="5212843"/>
              <a:ext cx="3673094" cy="392415"/>
            </a:xfrm>
            <a:prstGeom prst="rect">
              <a:avLst/>
            </a:prstGeom>
            <a:grpFill/>
            <a:ln w="9525" cap="flat" cmpd="sng" algn="ctr">
              <a:gradFill flip="none" rotWithShape="1">
                <a:gsLst>
                  <a:gs pos="69000">
                    <a:srgbClr val="C00000"/>
                  </a:gs>
                  <a:gs pos="89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6200000" scaled="1"/>
                <a:tileRect/>
              </a:gra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88900" dir="18900000" algn="bl" rotWithShape="0">
                <a:srgbClr val="643808">
                  <a:alpha val="40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buNone/>
              </a:pPr>
              <a:r>
                <a:rPr lang="en-US" sz="2000" b="1" dirty="0">
                  <a:solidFill>
                    <a:srgbClr val="000000"/>
                  </a:solidFill>
                  <a:effectLst/>
                </a:rPr>
                <a:t> Add, Edit or </a:t>
              </a:r>
              <a:br>
                <a:rPr lang="en-US" sz="2000" b="1" dirty="0">
                  <a:solidFill>
                    <a:srgbClr val="000000"/>
                  </a:solidFill>
                  <a:effectLst/>
                </a:rPr>
              </a:br>
              <a:r>
                <a:rPr lang="en-US" sz="2000" b="1" dirty="0">
                  <a:solidFill>
                    <a:srgbClr val="000000"/>
                  </a:solidFill>
                  <a:effectLst/>
                </a:rPr>
                <a:t>change defaults   </a:t>
              </a:r>
            </a:p>
          </p:txBody>
        </p:sp>
        <p:sp>
          <p:nvSpPr>
            <p:cNvPr id="12" name="Rectangle 36"/>
            <p:cNvSpPr>
              <a:spLocks noChangeArrowheads="1"/>
            </p:cNvSpPr>
            <p:nvPr/>
          </p:nvSpPr>
          <p:spPr bwMode="auto">
            <a:xfrm>
              <a:off x="681932" y="5212845"/>
              <a:ext cx="1301857" cy="392415"/>
            </a:xfrm>
            <a:prstGeom prst="rect">
              <a:avLst/>
            </a:prstGeom>
            <a:grpFill/>
            <a:ln w="9525" cap="flat" cmpd="sng" algn="ctr">
              <a:gradFill flip="none" rotWithShape="1">
                <a:gsLst>
                  <a:gs pos="69000">
                    <a:srgbClr val="C00000"/>
                  </a:gs>
                  <a:gs pos="89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6200000" scaled="1"/>
                <a:tileRect/>
              </a:gra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88900" dir="18900000" algn="bl" rotWithShape="0">
                <a:srgbClr val="643808">
                  <a:alpha val="40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buNone/>
              </a:pPr>
              <a:r>
                <a:rPr lang="en-US" sz="2000" b="1" dirty="0">
                  <a:solidFill>
                    <a:srgbClr val="000000"/>
                  </a:solidFill>
                  <a:effectLst/>
                </a:rPr>
                <a:t> Select</a:t>
              </a:r>
            </a:p>
            <a:p>
              <a:pPr>
                <a:buNone/>
              </a:pPr>
              <a:r>
                <a:rPr lang="en-US" sz="2000" b="1" dirty="0">
                  <a:solidFill>
                    <a:srgbClr val="000000"/>
                  </a:solidFill>
                  <a:effectLst/>
                </a:rPr>
                <a:t>Options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5237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zh-CN" dirty="0"/>
              <a:t>IP repository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The Vivado IP Catalog can be extended by adding additional IP Repositories.  </a:t>
            </a:r>
          </a:p>
          <a:p>
            <a:r>
              <a:rPr lang="en-US" altLang="zh-CN" dirty="0"/>
              <a:t>Third party IP, your custom IP, and Xilinx IP are displayed in an identical manner</a:t>
            </a:r>
          </a:p>
          <a:p>
            <a:r>
              <a:rPr lang="en-IE" altLang="zh-CN" dirty="0"/>
              <a:t>Packager creates .xml file for the IP</a:t>
            </a:r>
          </a:p>
          <a:p>
            <a:r>
              <a:rPr lang="en-IE" altLang="zh-CN" dirty="0"/>
              <a:t>Specify the directory of the user/third party IP repository</a:t>
            </a:r>
          </a:p>
          <a:p>
            <a:pPr lvl="1"/>
            <a:r>
              <a:rPr lang="en-IE" altLang="zh-CN" dirty="0"/>
              <a:t>Can be done automatically from packager</a:t>
            </a:r>
          </a:p>
          <a:p>
            <a:pPr lvl="1"/>
            <a:r>
              <a:rPr lang="en-IE" altLang="zh-CN" dirty="0"/>
              <a:t>Access from project settings, or IP </a:t>
            </a:r>
            <a:r>
              <a:rPr lang="en-US" altLang="zh-CN" dirty="0"/>
              <a:t>Catalog</a:t>
            </a:r>
          </a:p>
          <a:p>
            <a:pPr lvl="1"/>
            <a:r>
              <a:rPr lang="en-IE" altLang="zh-CN" dirty="0"/>
              <a:t>Displays the IP that has been found</a:t>
            </a:r>
          </a:p>
          <a:p>
            <a:r>
              <a:rPr lang="en-IE" altLang="zh-CN" dirty="0"/>
              <a:t>Displays IP in the repository for use in IPI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9975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IP repository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76669A-3259-4650-A7DF-AB39EF6645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Choose Project Manager under Vivado Project to see Project Settings</a:t>
            </a:r>
          </a:p>
          <a:p>
            <a:r>
              <a:rPr lang="en-US" dirty="0"/>
              <a:t>Select IP to see IP Repositories</a:t>
            </a:r>
          </a:p>
          <a:p>
            <a:r>
              <a:rPr lang="en-US" dirty="0"/>
              <a:t>One IP, led_ip_v1.0,  is seen here.</a:t>
            </a:r>
          </a:p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943955"/>
            <a:ext cx="4981575" cy="444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3155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ENET 0 and USB 0: MIO and SelectIO on the Zybo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ENET 0</a:t>
            </a:r>
          </a:p>
          <a:p>
            <a:r>
              <a:rPr lang="en-US" dirty="0"/>
              <a:t>USB 0</a:t>
            </a:r>
          </a:p>
          <a:p>
            <a:r>
              <a:rPr lang="en-US" dirty="0"/>
              <a:t>Notice</a:t>
            </a:r>
          </a:p>
          <a:p>
            <a:pPr lvl="1"/>
            <a:r>
              <a:rPr lang="en-US" dirty="0"/>
              <a:t>F16</a:t>
            </a:r>
          </a:p>
          <a:p>
            <a:pPr lvl="1"/>
            <a:r>
              <a:rPr lang="en-US" dirty="0"/>
              <a:t>E17</a:t>
            </a:r>
          </a:p>
          <a:p>
            <a:pPr lvl="1"/>
            <a:r>
              <a:rPr lang="en-US" dirty="0"/>
              <a:t>L16</a:t>
            </a:r>
          </a:p>
          <a:p>
            <a:r>
              <a:rPr lang="en-US" dirty="0"/>
              <a:t>Notice the</a:t>
            </a:r>
            <a:br>
              <a:rPr lang="en-US" dirty="0"/>
            </a:br>
            <a:r>
              <a:rPr lang="en-US" dirty="0"/>
              <a:t>external</a:t>
            </a:r>
            <a:br>
              <a:rPr lang="en-US" dirty="0"/>
            </a:br>
            <a:r>
              <a:rPr lang="en-US" dirty="0"/>
              <a:t>50MHz </a:t>
            </a:r>
            <a:br>
              <a:rPr lang="en-US" dirty="0"/>
            </a:br>
            <a:r>
              <a:rPr lang="en-US" dirty="0"/>
              <a:t>Oscillator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525" y="646460"/>
            <a:ext cx="4857750" cy="53909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2438400"/>
            <a:ext cx="4283317" cy="42481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6235968"/>
            <a:ext cx="18251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effectLst/>
              </a:rPr>
              <a:t>ZYBO Reference Manual</a:t>
            </a:r>
            <a:endParaRPr lang="en-US" sz="1200" dirty="0">
              <a:solidFill>
                <a:srgbClr val="0070C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718122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Lab #5 Part 1: Create Custom IP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/>
              <a:t>Lab #5 Part 1: </a:t>
            </a:r>
            <a:r>
              <a:rPr lang="en-GB" b="1" i="1" dirty="0"/>
              <a:t>ZYNQ Lab 3</a:t>
            </a:r>
            <a:r>
              <a:rPr lang="en-GB" i="1" dirty="0"/>
              <a:t> </a:t>
            </a:r>
            <a:r>
              <a:rPr lang="en-US" i="1" dirty="0"/>
              <a:t>Use Vivado to Build Embedded Systems</a:t>
            </a:r>
            <a:r>
              <a:rPr lang="en-GB" i="1" dirty="0"/>
              <a:t>, </a:t>
            </a:r>
            <a:r>
              <a:rPr lang="en-US" i="1" dirty="0"/>
              <a:t>pages ZYNQ3-1 to ZYNQ3-16.</a:t>
            </a:r>
          </a:p>
          <a:p>
            <a:endParaRPr lang="en-IE" dirty="0"/>
          </a:p>
          <a:p>
            <a:r>
              <a:rPr lang="en-IE" dirty="0"/>
              <a:t>Create and Package IP Wizard</a:t>
            </a:r>
          </a:p>
          <a:p>
            <a:r>
              <a:rPr lang="en-IE" dirty="0"/>
              <a:t>Generates HDL template for</a:t>
            </a:r>
          </a:p>
          <a:p>
            <a:pPr lvl="1"/>
            <a:r>
              <a:rPr lang="en-IE" dirty="0"/>
              <a:t>Slave/Master</a:t>
            </a:r>
          </a:p>
          <a:p>
            <a:pPr lvl="2"/>
            <a:r>
              <a:rPr lang="en-IE" dirty="0"/>
              <a:t>AXI Lite/Full/Stream</a:t>
            </a:r>
          </a:p>
          <a:p>
            <a:r>
              <a:rPr lang="en-IE" dirty="0"/>
              <a:t>Optionally Generates </a:t>
            </a:r>
          </a:p>
          <a:p>
            <a:pPr lvl="1"/>
            <a:r>
              <a:rPr lang="en-IE" dirty="0"/>
              <a:t>Software Driver</a:t>
            </a:r>
          </a:p>
          <a:p>
            <a:pPr lvl="2"/>
            <a:r>
              <a:rPr lang="en-IE" dirty="0"/>
              <a:t>Only for AXI Lite and Full slave interface</a:t>
            </a:r>
          </a:p>
          <a:p>
            <a:pPr lvl="1"/>
            <a:r>
              <a:rPr lang="en-IE" dirty="0"/>
              <a:t>Test Software Application</a:t>
            </a:r>
          </a:p>
          <a:p>
            <a:pPr lvl="1"/>
            <a:r>
              <a:rPr lang="en-IE" dirty="0"/>
              <a:t>AXI4 BFM Example </a:t>
            </a:r>
          </a:p>
        </p:txBody>
      </p:sp>
    </p:spTree>
    <p:extLst>
      <p:ext uri="{BB962C8B-B14F-4D97-AF65-F5344CB8AC3E}">
        <p14:creationId xmlns:p14="http://schemas.microsoft.com/office/powerpoint/2010/main" val="1380747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#5: Adding Custom IP to the System, XUP ZYNQ 3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User IP in led_ip_v1_0.v contains a register to store LED data</a:t>
            </a:r>
          </a:p>
          <a:p>
            <a:r>
              <a:rPr lang="en-US" dirty="0"/>
              <a:t>LEDs themselves do not store data, clocked and reset by PS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602042-891A-4F5A-A7D3-809ADC5CD1E0}"/>
              </a:ext>
            </a:extLst>
          </p:cNvPr>
          <p:cNvGrpSpPr/>
          <p:nvPr/>
        </p:nvGrpSpPr>
        <p:grpSpPr>
          <a:xfrm>
            <a:off x="443789" y="1741426"/>
            <a:ext cx="8431801" cy="4513505"/>
            <a:chOff x="550981" y="1977050"/>
            <a:chExt cx="8431801" cy="4513505"/>
          </a:xfrm>
        </p:grpSpPr>
        <p:sp>
          <p:nvSpPr>
            <p:cNvPr id="7" name="Rectangle 6"/>
            <p:cNvSpPr/>
            <p:nvPr/>
          </p:nvSpPr>
          <p:spPr bwMode="auto">
            <a:xfrm>
              <a:off x="550981" y="1994755"/>
              <a:ext cx="1219200" cy="4495800"/>
            </a:xfrm>
            <a:prstGeom prst="rect">
              <a:avLst/>
            </a:prstGeom>
            <a:solidFill>
              <a:schemeClr val="tx1"/>
            </a:solidFill>
            <a:ln w="28575" cap="rnd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buNone/>
              </a:pPr>
              <a:r>
                <a:rPr lang="en-IE" sz="1200" dirty="0">
                  <a:solidFill>
                    <a:srgbClr val="002060"/>
                  </a:solidFill>
                  <a:effectLst/>
                </a:rPr>
                <a:t>AXI Interconnect</a:t>
              </a:r>
              <a:endParaRPr lang="en-US" sz="1200" dirty="0">
                <a:solidFill>
                  <a:srgbClr val="002060"/>
                </a:solidFill>
                <a:effectLst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675529" y="1994755"/>
              <a:ext cx="3619500" cy="4495800"/>
            </a:xfrm>
            <a:prstGeom prst="rect">
              <a:avLst/>
            </a:prstGeom>
            <a:solidFill>
              <a:schemeClr val="tx1"/>
            </a:solidFill>
            <a:ln w="762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buNone/>
              </a:pPr>
              <a:r>
                <a:rPr lang="en-IE" sz="1200" dirty="0">
                  <a:solidFill>
                    <a:srgbClr val="002060"/>
                  </a:solidFill>
                  <a:effectLst/>
                </a:rPr>
                <a:t>AXI4-Lite IP (Slave)</a:t>
              </a:r>
              <a:endParaRPr lang="en-US" sz="1200" dirty="0">
                <a:solidFill>
                  <a:srgbClr val="002060"/>
                </a:solidFill>
                <a:effectLst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6101229" y="2935947"/>
              <a:ext cx="1028700" cy="3068876"/>
            </a:xfrm>
            <a:prstGeom prst="rect">
              <a:avLst/>
            </a:prstGeom>
            <a:solidFill>
              <a:schemeClr val="tx1"/>
            </a:solidFill>
            <a:ln w="76200" cap="flat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buNone/>
              </a:pPr>
              <a:r>
                <a:rPr lang="en-IE" sz="1200" dirty="0">
                  <a:solidFill>
                    <a:srgbClr val="002060"/>
                  </a:solidFill>
                  <a:effectLst/>
                </a:rPr>
                <a:t>User IP</a:t>
              </a:r>
              <a:endParaRPr lang="en-US" sz="1200" dirty="0">
                <a:solidFill>
                  <a:srgbClr val="002060"/>
                </a:solidFill>
                <a:effectLst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3853328" y="2923421"/>
              <a:ext cx="2044700" cy="3081402"/>
            </a:xfrm>
            <a:prstGeom prst="rect">
              <a:avLst/>
            </a:prstGeom>
            <a:solidFill>
              <a:schemeClr val="tx1"/>
            </a:solidFill>
            <a:ln w="762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buNone/>
              </a:pPr>
              <a:r>
                <a:rPr lang="en-IE" sz="1200" dirty="0">
                  <a:solidFill>
                    <a:srgbClr val="002060"/>
                  </a:solidFill>
                  <a:effectLst/>
                </a:rPr>
                <a:t>AXI Transaction logic</a:t>
              </a:r>
            </a:p>
            <a:p>
              <a:pPr algn="ctr">
                <a:buNone/>
              </a:pPr>
              <a:r>
                <a:rPr lang="en-IE" sz="1200" dirty="0">
                  <a:solidFill>
                    <a:srgbClr val="002060"/>
                  </a:solidFill>
                  <a:effectLst/>
                </a:rPr>
                <a:t>(Ready, Valid, Response)</a:t>
              </a:r>
              <a:endParaRPr lang="en-US" sz="1200" dirty="0">
                <a:solidFill>
                  <a:srgbClr val="002060"/>
                </a:solidFill>
                <a:effectLst/>
              </a:endParaRPr>
            </a:p>
          </p:txBody>
        </p:sp>
        <p:sp>
          <p:nvSpPr>
            <p:cNvPr id="12" name="Right Arrow 11"/>
            <p:cNvSpPr/>
            <p:nvPr/>
          </p:nvSpPr>
          <p:spPr bwMode="auto">
            <a:xfrm flipH="1">
              <a:off x="1808629" y="4206141"/>
              <a:ext cx="1803400" cy="574675"/>
            </a:xfrm>
            <a:prstGeom prst="rightArrow">
              <a:avLst/>
            </a:prstGeom>
            <a:solidFill>
              <a:srgbClr val="00B0F0">
                <a:alpha val="43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buNone/>
              </a:pPr>
              <a:r>
                <a:rPr lang="en-IE" sz="1200" dirty="0">
                  <a:solidFill>
                    <a:srgbClr val="002060"/>
                  </a:solidFill>
                  <a:effectLst/>
                </a:rPr>
                <a:t>Write Response</a:t>
              </a:r>
              <a:endParaRPr lang="en-US" sz="1200" dirty="0">
                <a:solidFill>
                  <a:srgbClr val="002060"/>
                </a:solidFill>
                <a:effectLst/>
              </a:endParaRPr>
            </a:p>
          </p:txBody>
        </p:sp>
        <p:sp>
          <p:nvSpPr>
            <p:cNvPr id="13" name="Right Arrow 12"/>
            <p:cNvSpPr/>
            <p:nvPr/>
          </p:nvSpPr>
          <p:spPr bwMode="auto">
            <a:xfrm>
              <a:off x="1808629" y="4780816"/>
              <a:ext cx="1803400" cy="574675"/>
            </a:xfrm>
            <a:prstGeom prst="rightArrow">
              <a:avLst/>
            </a:prstGeom>
            <a:solidFill>
              <a:schemeClr val="tx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buNone/>
              </a:pPr>
              <a:r>
                <a:rPr lang="en-IE" sz="1200" dirty="0">
                  <a:solidFill>
                    <a:srgbClr val="002060"/>
                  </a:solidFill>
                  <a:effectLst/>
                </a:rPr>
                <a:t>Read Addr</a:t>
              </a:r>
              <a:endParaRPr lang="en-US" sz="1200" dirty="0">
                <a:solidFill>
                  <a:srgbClr val="002060"/>
                </a:solidFill>
                <a:effectLst/>
              </a:endParaRPr>
            </a:p>
          </p:txBody>
        </p:sp>
        <p:sp>
          <p:nvSpPr>
            <p:cNvPr id="14" name="Right Arrow 13"/>
            <p:cNvSpPr/>
            <p:nvPr/>
          </p:nvSpPr>
          <p:spPr bwMode="auto">
            <a:xfrm flipH="1">
              <a:off x="1808629" y="5477728"/>
              <a:ext cx="1803400" cy="574675"/>
            </a:xfrm>
            <a:prstGeom prst="rightArrow">
              <a:avLst/>
            </a:prstGeom>
            <a:solidFill>
              <a:srgbClr val="0070C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buNone/>
              </a:pPr>
              <a:r>
                <a:rPr lang="en-IE" sz="1200" dirty="0">
                  <a:solidFill>
                    <a:srgbClr val="002060"/>
                  </a:solidFill>
                  <a:effectLst/>
                </a:rPr>
                <a:t>Read Data</a:t>
              </a:r>
              <a:endParaRPr lang="en-US" sz="1200" dirty="0">
                <a:solidFill>
                  <a:srgbClr val="002060"/>
                </a:solidFill>
                <a:effectLst/>
              </a:endParaRPr>
            </a:p>
          </p:txBody>
        </p:sp>
        <p:sp>
          <p:nvSpPr>
            <p:cNvPr id="15" name="Right Arrow 14"/>
            <p:cNvSpPr/>
            <p:nvPr/>
          </p:nvSpPr>
          <p:spPr bwMode="auto">
            <a:xfrm>
              <a:off x="1808629" y="3631466"/>
              <a:ext cx="1803400" cy="574675"/>
            </a:xfrm>
            <a:prstGeom prst="rightArrow">
              <a:avLst/>
            </a:prstGeom>
            <a:solidFill>
              <a:srgbClr val="92D05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buNone/>
              </a:pPr>
              <a:r>
                <a:rPr lang="en-IE" sz="1200" dirty="0">
                  <a:solidFill>
                    <a:srgbClr val="002060"/>
                  </a:solidFill>
                  <a:effectLst/>
                </a:rPr>
                <a:t>Write Data</a:t>
              </a:r>
              <a:endParaRPr lang="en-US" sz="1200" dirty="0">
                <a:solidFill>
                  <a:srgbClr val="002060"/>
                </a:solidFill>
                <a:effectLst/>
              </a:endParaRPr>
            </a:p>
          </p:txBody>
        </p:sp>
        <p:sp>
          <p:nvSpPr>
            <p:cNvPr id="16" name="Right Arrow 15"/>
            <p:cNvSpPr/>
            <p:nvPr/>
          </p:nvSpPr>
          <p:spPr bwMode="auto">
            <a:xfrm>
              <a:off x="1808629" y="2932966"/>
              <a:ext cx="1803400" cy="574675"/>
            </a:xfrm>
            <a:prstGeom prst="rightArrow">
              <a:avLst/>
            </a:prstGeom>
            <a:solidFill>
              <a:schemeClr val="tx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buNone/>
              </a:pPr>
              <a:r>
                <a:rPr lang="en-IE" sz="1200" dirty="0">
                  <a:solidFill>
                    <a:srgbClr val="002060"/>
                  </a:solidFill>
                  <a:effectLst/>
                </a:rPr>
                <a:t>Write Addr</a:t>
              </a:r>
              <a:endParaRPr lang="en-US" sz="1200" dirty="0">
                <a:solidFill>
                  <a:srgbClr val="002060"/>
                </a:solidFill>
                <a:effectLst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4026258" y="4827376"/>
              <a:ext cx="849421" cy="1025371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buNone/>
              </a:pPr>
              <a:r>
                <a:rPr lang="en-IE" sz="1200" dirty="0">
                  <a:solidFill>
                    <a:srgbClr val="002060"/>
                  </a:solidFill>
                  <a:effectLst/>
                </a:rPr>
                <a:t>Registers</a:t>
              </a:r>
              <a:endParaRPr lang="en-US" sz="1200" dirty="0">
                <a:solidFill>
                  <a:srgbClr val="002060"/>
                </a:solidFill>
                <a:effectLst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366634" y="1977050"/>
              <a:ext cx="161614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None/>
              </a:pPr>
              <a:r>
                <a:rPr lang="en-US" sz="1200" dirty="0">
                  <a:solidFill>
                    <a:srgbClr val="002060"/>
                  </a:solidFill>
                  <a:effectLst/>
                </a:rPr>
                <a:t>led_ip_v1_0_S_AXI.v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071612" y="2532505"/>
              <a:ext cx="112402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None/>
              </a:pPr>
              <a:r>
                <a:rPr lang="en-US" sz="1200" dirty="0">
                  <a:solidFill>
                    <a:srgbClr val="002060"/>
                  </a:solidFill>
                  <a:effectLst/>
                </a:rPr>
                <a:t>led_ip_v1_0.v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315000" y="6064929"/>
              <a:ext cx="136127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None/>
              </a:pPr>
              <a:r>
                <a:rPr lang="en-US" sz="1200" dirty="0">
                  <a:solidFill>
                    <a:srgbClr val="002060"/>
                  </a:solidFill>
                  <a:effectLst/>
                </a:rPr>
                <a:t>lab3_user_logic.v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71612" y="5062934"/>
              <a:ext cx="737392" cy="86291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buNone/>
              </a:pPr>
              <a:endParaRPr lang="en-US" sz="1200" dirty="0">
                <a:solidFill>
                  <a:srgbClr val="002060"/>
                </a:solidFill>
                <a:effectLst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071612" y="5175969"/>
              <a:ext cx="737392" cy="86291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buNone/>
              </a:pPr>
              <a:endParaRPr lang="en-US" sz="1200" dirty="0">
                <a:solidFill>
                  <a:srgbClr val="002060"/>
                </a:solidFill>
                <a:effectLst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4071612" y="5280756"/>
              <a:ext cx="737392" cy="86291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buNone/>
              </a:pPr>
              <a:endParaRPr lang="en-US" sz="1200" dirty="0">
                <a:solidFill>
                  <a:srgbClr val="002060"/>
                </a:solidFill>
                <a:effectLst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4071612" y="5390130"/>
              <a:ext cx="737392" cy="86291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buNone/>
              </a:pPr>
              <a:endParaRPr lang="en-US" sz="1200" dirty="0">
                <a:solidFill>
                  <a:srgbClr val="002060"/>
                </a:solidFill>
                <a:effectLst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4082272" y="5721919"/>
              <a:ext cx="737392" cy="86291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buNone/>
              </a:pPr>
              <a:endParaRPr lang="en-US" sz="1200" dirty="0">
                <a:solidFill>
                  <a:srgbClr val="002060"/>
                </a:solidFill>
                <a:effectLst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 bwMode="auto">
            <a:xfrm>
              <a:off x="4440308" y="5525355"/>
              <a:ext cx="0" cy="142875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" name="Rectangle 2"/>
            <p:cNvSpPr/>
            <p:nvPr/>
          </p:nvSpPr>
          <p:spPr bwMode="auto">
            <a:xfrm rot="5400000">
              <a:off x="5571351" y="4245037"/>
              <a:ext cx="2286000" cy="417511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kumimoji="1" lang="en-US" sz="1200" b="0" i="0" u="none" strike="noStrike" cap="none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latin typeface="Tahoma" pitchFamily="34" charset="0"/>
                </a:rPr>
                <a:t>8-bit LED Register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 bwMode="auto">
            <a:xfrm flipV="1">
              <a:off x="6880270" y="4493478"/>
              <a:ext cx="1138659" cy="17807"/>
            </a:xfrm>
            <a:prstGeom prst="straightConnector1">
              <a:avLst/>
            </a:prstGeom>
            <a:solidFill>
              <a:schemeClr val="accent1"/>
            </a:solidFill>
            <a:ln w="41275" cap="flat" cmpd="sng" algn="ctr">
              <a:solidFill>
                <a:srgbClr val="00B0F0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7534295" y="4104839"/>
              <a:ext cx="13228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200" dirty="0">
                  <a:solidFill>
                    <a:srgbClr val="002060"/>
                  </a:solidFill>
                  <a:effectLst/>
                </a:rPr>
                <a:t>8-bit output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035695" y="2485812"/>
              <a:ext cx="13228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200" dirty="0">
                  <a:solidFill>
                    <a:srgbClr val="002060"/>
                  </a:solidFill>
                  <a:effectLst/>
                </a:rPr>
                <a:t>User IP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1323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AXI4-Lite Slave Custom IP: led_ip_v1_0.v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S_AXI bus- standard template</a:t>
            </a:r>
          </a:p>
          <a:p>
            <a:r>
              <a:rPr lang="en-US" dirty="0"/>
              <a:t>axi_aclk</a:t>
            </a:r>
          </a:p>
          <a:p>
            <a:pPr lvl="1"/>
            <a:r>
              <a:rPr lang="en-US" dirty="0"/>
              <a:t>System clock</a:t>
            </a:r>
            <a:br>
              <a:rPr lang="en-US" dirty="0"/>
            </a:br>
            <a:r>
              <a:rPr lang="en-US" dirty="0"/>
              <a:t>from PS</a:t>
            </a:r>
          </a:p>
          <a:p>
            <a:r>
              <a:rPr lang="en-US" dirty="0"/>
              <a:t>Axi_aresetn</a:t>
            </a:r>
          </a:p>
          <a:p>
            <a:pPr lvl="1"/>
            <a:r>
              <a:rPr lang="en-US" dirty="0"/>
              <a:t>System reset</a:t>
            </a:r>
            <a:br>
              <a:rPr lang="en-US" dirty="0"/>
            </a:br>
            <a:r>
              <a:rPr lang="en-US" dirty="0"/>
              <a:t>from PS</a:t>
            </a:r>
          </a:p>
          <a:p>
            <a:r>
              <a:rPr lang="en-US" dirty="0"/>
              <a:t>LED[3:0]</a:t>
            </a:r>
          </a:p>
          <a:p>
            <a:pPr lvl="1"/>
            <a:r>
              <a:rPr lang="en-US" dirty="0"/>
              <a:t>custom port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602" y="594820"/>
            <a:ext cx="3952875" cy="800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1699664"/>
            <a:ext cx="3667125" cy="15621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3768" y="3505200"/>
            <a:ext cx="5795947" cy="319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052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Three Levels: led_ip_v1_0.v, led_ip_v1_0_S_AXI, lab3_user_logic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Top: led_ip_v1_0.v – the wrapper</a:t>
            </a:r>
          </a:p>
          <a:p>
            <a:r>
              <a:rPr lang="en-US" dirty="0"/>
              <a:t>AXI: led_ip_v1_0_S_AXI – Verilog module</a:t>
            </a:r>
          </a:p>
          <a:p>
            <a:pPr lvl="1"/>
            <a:r>
              <a:rPr lang="en-US" dirty="0"/>
              <a:t>Slave axi4 standard template</a:t>
            </a:r>
          </a:p>
          <a:p>
            <a:r>
              <a:rPr lang="en-US" dirty="0"/>
              <a:t>Custom: lab3_user_logic – user IP circuit</a:t>
            </a:r>
          </a:p>
          <a:p>
            <a:pPr lvl="1"/>
            <a:r>
              <a:rPr lang="en-US" dirty="0"/>
              <a:t>8-bit LED register to store data</a:t>
            </a:r>
          </a:p>
          <a:p>
            <a:r>
              <a:rPr lang="en-US" dirty="0"/>
              <a:t>Under IP Editor for led_ip_v1_0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048000"/>
            <a:ext cx="6152639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8226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AXI4-Lite Slave IP: led_ip_v1_0.v, led_ip_v1_0_S_AXI, lab3_user_logic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762000"/>
            <a:ext cx="6638558" cy="55911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5400000">
            <a:off x="3659088" y="3838545"/>
            <a:ext cx="1981200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2000" dirty="0">
                <a:solidFill>
                  <a:srgbClr val="002060"/>
                </a:solidFill>
                <a:effectLst/>
              </a:rPr>
              <a:t>lab3_user_logic</a:t>
            </a:r>
          </a:p>
        </p:txBody>
      </p:sp>
    </p:spTree>
    <p:extLst>
      <p:ext uri="{BB962C8B-B14F-4D97-AF65-F5344CB8AC3E}">
        <p14:creationId xmlns:p14="http://schemas.microsoft.com/office/powerpoint/2010/main" val="289036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AXI4-Lite Slave IP: module led_ip_v1_0.v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With IP Editor: Run RTL Analysis-&gt;Schematic to obtain schematic</a:t>
            </a:r>
          </a:p>
          <a:p>
            <a:r>
              <a:rPr lang="en-US" dirty="0"/>
              <a:t>4-bit addresses for read s_axi_araddr[3:0] and write s_axi_awaddr[3:0]</a:t>
            </a:r>
          </a:p>
          <a:p>
            <a:r>
              <a:rPr lang="en-US" dirty="0"/>
              <a:t>8-bit LED LED[7:0], which is a changeable parameter</a:t>
            </a:r>
          </a:p>
          <a:p>
            <a:r>
              <a:rPr lang="en-US" dirty="0"/>
              <a:t>32-bit read and write data busses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13" y="3038184"/>
            <a:ext cx="6478588" cy="35693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807" y="2507524"/>
            <a:ext cx="1781175" cy="100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860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AXI4-Lite Slave IP: , led_ip_v1_0_S_AXI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This is a standard axi4-lite slave module template</a:t>
            </a:r>
          </a:p>
          <a:p>
            <a:r>
              <a:rPr lang="en-US" dirty="0"/>
              <a:t>lab3_user_logic module is inserted into this template to create a custom ip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1828800"/>
            <a:ext cx="3843780" cy="42762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078692"/>
            <a:ext cx="4271962" cy="439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387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AXI4-Lite Slave IP: module lab3_user_logic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Create an 8 bit register to store 8-bit data of 32-bit Write Data from axi interconnect</a:t>
            </a:r>
          </a:p>
          <a:p>
            <a:r>
              <a:rPr lang="en-US" dirty="0"/>
              <a:t>This 8-bit data can</a:t>
            </a:r>
            <a:br>
              <a:rPr lang="en-US" dirty="0"/>
            </a:br>
            <a:r>
              <a:rPr lang="en-US" dirty="0"/>
              <a:t>be displayed on LEDs</a:t>
            </a:r>
          </a:p>
          <a:p>
            <a:r>
              <a:rPr lang="en-US" dirty="0"/>
              <a:t>Reset by S_AXI_ARESETN</a:t>
            </a:r>
          </a:p>
          <a:p>
            <a:r>
              <a:rPr lang="en-US" dirty="0"/>
              <a:t>Clocked by S_AXI_ACLK</a:t>
            </a:r>
          </a:p>
          <a:p>
            <a:r>
              <a:rPr lang="en-US" dirty="0"/>
              <a:t>Enabled by slv_reg_wren</a:t>
            </a:r>
            <a:br>
              <a:rPr lang="en-US" dirty="0"/>
            </a:br>
            <a:r>
              <a:rPr lang="en-US" dirty="0"/>
              <a:t>and axi_asaddr==3’h0,</a:t>
            </a:r>
            <a:br>
              <a:rPr lang="en-US" dirty="0"/>
            </a:br>
            <a:r>
              <a:rPr lang="en-US" dirty="0"/>
              <a:t>12 bit address</a:t>
            </a:r>
          </a:p>
          <a:p>
            <a:r>
              <a:rPr lang="en-US" dirty="0"/>
              <a:t>Take 8 bits of 32 bit data</a:t>
            </a:r>
            <a:br>
              <a:rPr lang="en-US" dirty="0"/>
            </a:br>
            <a:r>
              <a:rPr lang="en-US" dirty="0"/>
              <a:t>on S_AXI_WDATA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13" y="4905508"/>
            <a:ext cx="3833949" cy="15717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2331" y="1122306"/>
            <a:ext cx="4896214" cy="533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189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AXI4-Lite Slave IP: lab3_user_logic module, 3 level deep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lab3_user_logic.v under led_ip_v1_0_S_AXI.v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906681"/>
            <a:ext cx="7610475" cy="2390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25" y="1106331"/>
            <a:ext cx="775366" cy="56007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 bwMode="auto">
          <a:xfrm>
            <a:off x="914400" y="1656236"/>
            <a:ext cx="2128837" cy="2075275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2895600" y="2819400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</a:rPr>
              <a:t>lab3_user_logic</a:t>
            </a:r>
          </a:p>
        </p:txBody>
      </p:sp>
      <p:sp>
        <p:nvSpPr>
          <p:cNvPr id="14" name="Oval 13"/>
          <p:cNvSpPr/>
          <p:nvPr/>
        </p:nvSpPr>
        <p:spPr bwMode="auto">
          <a:xfrm>
            <a:off x="533400" y="1371600"/>
            <a:ext cx="838200" cy="533400"/>
          </a:xfrm>
          <a:prstGeom prst="ellipse">
            <a:avLst/>
          </a:prstGeom>
          <a:solidFill>
            <a:srgbClr val="FFFF00">
              <a:alpha val="59000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1" 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>
            <a:off x="1295400" y="1106331"/>
            <a:ext cx="3495675" cy="109565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46137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Instance of led_ip_v1_0.v with four LEDs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System_led_ip_0_0.v == led_ip_v1_0.v, notice LED[3:0]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3" y="1281327"/>
            <a:ext cx="3557931" cy="5438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6787" y="2286000"/>
            <a:ext cx="5367213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552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MicroSD: MIO Pins on the Zybo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ENET 0</a:t>
            </a:r>
          </a:p>
          <a:p>
            <a:r>
              <a:rPr lang="en-US" dirty="0"/>
              <a:t>USB 0</a:t>
            </a:r>
          </a:p>
          <a:p>
            <a:r>
              <a:rPr lang="en-US" dirty="0"/>
              <a:t>SDIO 0</a:t>
            </a:r>
          </a:p>
          <a:p>
            <a:r>
              <a:rPr lang="en-US" dirty="0"/>
              <a:t>UART 1</a:t>
            </a:r>
          </a:p>
          <a:p>
            <a:pPr lvl="1"/>
            <a:r>
              <a:rPr lang="en-US" dirty="0"/>
              <a:t>MIO 48,49</a:t>
            </a:r>
          </a:p>
          <a:p>
            <a:r>
              <a:rPr lang="en-US" dirty="0"/>
              <a:t>GPIO</a:t>
            </a:r>
          </a:p>
          <a:p>
            <a:pPr lvl="1"/>
            <a:r>
              <a:rPr lang="en-US" dirty="0"/>
              <a:t>BTN4, MIO50</a:t>
            </a:r>
          </a:p>
          <a:p>
            <a:pPr lvl="1"/>
            <a:r>
              <a:rPr lang="en-US" dirty="0"/>
              <a:t>BTN5, MIO51</a:t>
            </a:r>
          </a:p>
          <a:p>
            <a:r>
              <a:rPr lang="en-US" dirty="0"/>
              <a:t>JTAG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57575" y="580274"/>
            <a:ext cx="5381625" cy="3971925"/>
            <a:chOff x="1766887" y="914400"/>
            <a:chExt cx="5381625" cy="397192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6887" y="914400"/>
              <a:ext cx="5381625" cy="58102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6887" y="1495425"/>
              <a:ext cx="5372100" cy="3390900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5312" y="4419600"/>
            <a:ext cx="4572000" cy="23542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4681444"/>
            <a:ext cx="3533775" cy="200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913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Instance of led_ip_v1_0.v with four LEDs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System_led_ip_0_0.v == led_ip_v1_0.v, notice LED[3:0]</a:t>
            </a:r>
          </a:p>
          <a:p>
            <a:r>
              <a:rPr lang="en-US" dirty="0"/>
              <a:t>lab3_user_logic.v is in led_ip_v1_0_S_AXI_inst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31" y="1583512"/>
            <a:ext cx="7310718" cy="480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455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constraints file lab3_zybo.xdc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Specify pin positions </a:t>
            </a:r>
            <a:br>
              <a:rPr lang="en-US" dirty="0"/>
            </a:br>
            <a:r>
              <a:rPr lang="en-US" dirty="0"/>
              <a:t>where LEDs are located.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78624" y="613832"/>
            <a:ext cx="50292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############################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# On-board LED             #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############################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set_property PACKAGE_PIN M14 [get_ports LED[0]]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set_property IOSTANDARD LVCMOS33 [get_ports LED[0]]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set_property PACKAGE_PIN M15 [get_ports LED[1]]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set_property IOSTANDARD LVCMOS33 [get_ports LED[1]]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set_property PACKAGE_PIN G14 [get_ports LED[2]]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set_property IOSTANDARD LVCMOS33 [get_ports LED[2]]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set_property PACKAGE_PIN D18 [get_ports LED[3]]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set_property IOSTANDARD LVCMOS33 [get_ports LED[3]]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06" y="3668655"/>
            <a:ext cx="4342706" cy="28930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561" y="3748953"/>
            <a:ext cx="313372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974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Xilinx Design Constraints (XDC) File for Zybo: Master XDC zip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 zipped file called ZYBO_Master.xdc is available from </a:t>
            </a:r>
            <a:r>
              <a:rPr lang="en-US" dirty="0">
                <a:hlinkClick r:id="rId3"/>
              </a:rPr>
              <a:t>https://reference.digilentinc.com/zybo:zybo#documentation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Here is the header of ZYBO_Master.xdc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399173"/>
            <a:ext cx="5334000" cy="41797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0645" y="2399173"/>
            <a:ext cx="3092824" cy="102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483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Xilinx Design Constraints File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Xilinx® Vivado® Integrated Design Environment (IDE) uses Xilinx Design Constraints (XDC)</a:t>
            </a:r>
          </a:p>
          <a:p>
            <a:r>
              <a:rPr lang="en-US" dirty="0"/>
              <a:t>It does not support the legacy User Constraints File (UCF) format.</a:t>
            </a:r>
          </a:p>
          <a:p>
            <a:r>
              <a:rPr lang="en-US" dirty="0"/>
              <a:t>There are key differences between Xilinx Design Constraints (XDC) and User Constraints File (UCF) constraints. </a:t>
            </a:r>
          </a:p>
          <a:p>
            <a:r>
              <a:rPr lang="en-US" dirty="0"/>
              <a:t>XDC constraints are based on the standard Synopsys Design Constraints (SDC) format.</a:t>
            </a:r>
          </a:p>
          <a:p>
            <a:r>
              <a:rPr lang="en-US" dirty="0"/>
              <a:t>I/O constraints configure:</a:t>
            </a:r>
          </a:p>
          <a:p>
            <a:pPr lvl="1"/>
            <a:r>
              <a:rPr lang="en-US" dirty="0"/>
              <a:t>Ports</a:t>
            </a:r>
          </a:p>
          <a:p>
            <a:pPr lvl="1"/>
            <a:r>
              <a:rPr lang="en-US" dirty="0"/>
              <a:t>Cells connected to ports</a:t>
            </a:r>
          </a:p>
          <a:p>
            <a:r>
              <a:rPr lang="en-US" dirty="0"/>
              <a:t>Typical constraints include:</a:t>
            </a:r>
          </a:p>
          <a:p>
            <a:pPr lvl="1"/>
            <a:r>
              <a:rPr lang="en-US" dirty="0"/>
              <a:t>I/O standard</a:t>
            </a:r>
          </a:p>
          <a:p>
            <a:pPr lvl="1"/>
            <a:r>
              <a:rPr lang="en-US" dirty="0"/>
              <a:t>I/O location</a:t>
            </a:r>
          </a:p>
        </p:txBody>
      </p:sp>
    </p:spTree>
    <p:extLst>
      <p:ext uri="{BB962C8B-B14F-4D97-AF65-F5344CB8AC3E}">
        <p14:creationId xmlns:p14="http://schemas.microsoft.com/office/powerpoint/2010/main" val="20212453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#5 top Level Circuit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5704FC-8792-4119-A03F-9C287C1356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buttons and switches are standard S_AXI4 lite interfaces</a:t>
            </a:r>
          </a:p>
          <a:p>
            <a:r>
              <a:rPr lang="en-US" dirty="0"/>
              <a:t>led_ip_0 and axi_bram_ctrl_0 are custom IP S_AXI4 interfaces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" y="2057400"/>
            <a:ext cx="8696325" cy="435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684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#5 top Level Circuit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CB2513-BB6F-434E-9453-B0A362B185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buttons and switches are standard S_AXI4 lite interfaces</a:t>
            </a:r>
          </a:p>
          <a:p>
            <a:r>
              <a:rPr lang="en-US" dirty="0"/>
              <a:t>led_ip_0 and axi_bram_ctrl_0 are custom IP S_AXI4 interfaces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56" y="1676400"/>
            <a:ext cx="8919087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302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Board Support Package: Block RAM interface for Zynq-7010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AXI Block RAM controller IP, AXI4 Slave </a:t>
            </a:r>
          </a:p>
          <a:p>
            <a:r>
              <a:rPr lang="en-US" dirty="0"/>
              <a:t>Block RAM IP, Single Port RAM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752600"/>
            <a:ext cx="5501141" cy="1819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3733800"/>
            <a:ext cx="3505200" cy="28890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688757"/>
            <a:ext cx="2066925" cy="981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4201993"/>
            <a:ext cx="3133725" cy="19526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10300" y="1873559"/>
            <a:ext cx="2667000" cy="1298817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36Kb block RAM x 60 blocks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True dual-port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Up to 72 bits wide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Configurable as dual 18 Kb block RAMs</a:t>
            </a:r>
          </a:p>
        </p:txBody>
      </p:sp>
    </p:spTree>
    <p:extLst>
      <p:ext uri="{BB962C8B-B14F-4D97-AF65-F5344CB8AC3E}">
        <p14:creationId xmlns:p14="http://schemas.microsoft.com/office/powerpoint/2010/main" val="36398897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Dual-Port and Single-Port RAMs</a:t>
            </a:r>
            <a:r>
              <a:rPr lang="en-US" sz="1200" dirty="0"/>
              <a:t> (UG473 7 Series FPGAs Memory)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Two independent access ports</a:t>
            </a:r>
          </a:p>
          <a:p>
            <a:r>
              <a:rPr lang="en-US" dirty="0"/>
              <a:t>No arbitration between the ports</a:t>
            </a:r>
          </a:p>
          <a:p>
            <a:r>
              <a:rPr lang="en-US" dirty="0"/>
              <a:t>Write conflict will not cause physical</a:t>
            </a:r>
            <a:br>
              <a:rPr lang="en-US" dirty="0"/>
            </a:br>
            <a:r>
              <a:rPr lang="en-US" dirty="0"/>
              <a:t>damage but may cause data loss</a:t>
            </a:r>
          </a:p>
          <a:p>
            <a:r>
              <a:rPr lang="en-US" dirty="0"/>
              <a:t>Zynq-2010 BRAM: 36Kbx60=2.16Mb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990600"/>
            <a:ext cx="3752850" cy="46386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142987"/>
            <a:ext cx="4429125" cy="34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719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SDK Project: Source files, Linker Script, BSP, Hardware Platform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Software Project</a:t>
            </a:r>
          </a:p>
          <a:p>
            <a:pPr lvl="1"/>
            <a:r>
              <a:rPr lang="en-US" dirty="0"/>
              <a:t>Source code</a:t>
            </a:r>
          </a:p>
          <a:p>
            <a:pPr lvl="1"/>
            <a:r>
              <a:rPr lang="en-US" dirty="0"/>
              <a:t>Linker script file</a:t>
            </a:r>
          </a:p>
          <a:p>
            <a:r>
              <a:rPr lang="en-US" dirty="0"/>
              <a:t>Board Support Package *.bsp</a:t>
            </a:r>
          </a:p>
          <a:p>
            <a:r>
              <a:rPr lang="en-US" dirty="0"/>
              <a:t>Hardware Platform – system_wrapper</a:t>
            </a:r>
          </a:p>
          <a:p>
            <a:endParaRPr lang="en-US" dirty="0"/>
          </a:p>
        </p:txBody>
      </p:sp>
      <p:sp>
        <p:nvSpPr>
          <p:cNvPr id="6" name="Footer Placeholder 6"/>
          <p:cNvSpPr txBox="1">
            <a:spLocks/>
          </p:cNvSpPr>
          <p:nvPr/>
        </p:nvSpPr>
        <p:spPr>
          <a:xfrm>
            <a:off x="3543300" y="6553200"/>
            <a:ext cx="190500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1400" kern="120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1400" kern="120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1400" kern="120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1400" kern="120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1400" kern="120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400" kern="120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400" kern="120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400" kern="120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400" kern="120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9pPr>
          </a:lstStyle>
          <a:p>
            <a:r>
              <a:rPr lang="en-US" sz="1200" dirty="0">
                <a:effectLst/>
              </a:rPr>
              <a:t>© Copyright 2014 Xilinx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081" y="762000"/>
            <a:ext cx="2181225" cy="5000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2943225"/>
            <a:ext cx="2457450" cy="3457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2943225"/>
            <a:ext cx="2619375" cy="333375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E874562-1956-4320-B920-49E8CC7BCCFD}"/>
              </a:ext>
            </a:extLst>
          </p:cNvPr>
          <p:cNvSpPr/>
          <p:nvPr/>
        </p:nvSpPr>
        <p:spPr bwMode="auto">
          <a:xfrm>
            <a:off x="4371703" y="685800"/>
            <a:ext cx="1495697" cy="381000"/>
          </a:xfrm>
          <a:prstGeom prst="wedgeRoundRectCallout">
            <a:avLst>
              <a:gd name="adj1" fmla="val -140114"/>
              <a:gd name="adj2" fmla="val 149357"/>
              <a:gd name="adj3" fmla="val 16667"/>
            </a:avLst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sz="16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Tahoma" pitchFamily="34" charset="0"/>
              </a:rPr>
              <a:t>Linker Script</a:t>
            </a:r>
          </a:p>
        </p:txBody>
      </p:sp>
    </p:spTree>
    <p:extLst>
      <p:ext uri="{BB962C8B-B14F-4D97-AF65-F5344CB8AC3E}">
        <p14:creationId xmlns:p14="http://schemas.microsoft.com/office/powerpoint/2010/main" val="421956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US" altLang="en-US" dirty="0"/>
              <a:t>Linker Properties</a:t>
            </a:r>
            <a:endParaRPr lang="en-US" dirty="0"/>
          </a:p>
        </p:txBody>
      </p:sp>
      <p:sp>
        <p:nvSpPr>
          <p:cNvPr id="125" name="Text Placeholder 124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Root panel displays </a:t>
            </a:r>
            <a:br>
              <a:rPr lang="en-US" dirty="0"/>
            </a:br>
            <a:r>
              <a:rPr lang="en-US" dirty="0"/>
              <a:t>properties for the selected </a:t>
            </a:r>
            <a:br>
              <a:rPr lang="en-US" dirty="0"/>
            </a:br>
            <a:r>
              <a:rPr lang="en-US" dirty="0"/>
              <a:t>configuration</a:t>
            </a:r>
          </a:p>
          <a:p>
            <a:r>
              <a:rPr lang="en-US" dirty="0"/>
              <a:t>Shown are the linker options</a:t>
            </a:r>
            <a:br>
              <a:rPr lang="en-US" dirty="0"/>
            </a:br>
            <a:r>
              <a:rPr lang="en-US" dirty="0"/>
              <a:t>for the Debug configuration</a:t>
            </a:r>
          </a:p>
          <a:p>
            <a:r>
              <a:rPr lang="en-US" dirty="0"/>
              <a:t>Default settings are fine</a:t>
            </a:r>
            <a:br>
              <a:rPr lang="en-US" dirty="0"/>
            </a:br>
            <a:r>
              <a:rPr lang="en-US" dirty="0"/>
              <a:t>for simple applications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9800" y="3412727"/>
            <a:ext cx="6726559" cy="3077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84185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 pins for Switches and LEDs on Zybo from PS and PL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LEDs on SelectIO: D18, G14, M15, M14</a:t>
            </a:r>
          </a:p>
          <a:p>
            <a:r>
              <a:rPr lang="en-US" dirty="0"/>
              <a:t>Slide Switches on SelectIO: T16, W13, P15, G15</a:t>
            </a:r>
          </a:p>
          <a:p>
            <a:r>
              <a:rPr lang="en-US" dirty="0"/>
              <a:t>Buttons on SelectIO: Y16, V16, P16, R18</a:t>
            </a:r>
          </a:p>
          <a:p>
            <a:r>
              <a:rPr lang="en-US" dirty="0"/>
              <a:t>LED on MIO in PS: MIO7</a:t>
            </a:r>
          </a:p>
          <a:p>
            <a:r>
              <a:rPr lang="en-US" dirty="0"/>
              <a:t>Buttons on MIO in PS: </a:t>
            </a:r>
          </a:p>
          <a:p>
            <a:pPr lvl="1"/>
            <a:r>
              <a:rPr lang="en-US" dirty="0"/>
              <a:t>MIO51, MIO50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102" y="2097916"/>
            <a:ext cx="4648200" cy="42967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6235968"/>
            <a:ext cx="18251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effectLst/>
              </a:rPr>
              <a:t>ZYBO Reference Manual</a:t>
            </a:r>
            <a:endParaRPr lang="en-US" sz="1200" dirty="0">
              <a:solidFill>
                <a:srgbClr val="0070C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438122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US" dirty="0"/>
              <a:t>Address Management</a:t>
            </a:r>
          </a:p>
        </p:txBody>
      </p:sp>
      <p:sp>
        <p:nvSpPr>
          <p:cNvPr id="125" name="Text Placeholder 124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Embedded processor design requires you to manage the following:</a:t>
            </a:r>
          </a:p>
          <a:p>
            <a:pPr lvl="1"/>
            <a:r>
              <a:rPr lang="en-US" dirty="0"/>
              <a:t>Address map for the peripherals</a:t>
            </a:r>
          </a:p>
          <a:p>
            <a:pPr lvl="1"/>
            <a:r>
              <a:rPr lang="en-US" dirty="0"/>
              <a:t>Location of the application code in the memory space</a:t>
            </a:r>
          </a:p>
          <a:p>
            <a:pPr lvl="2"/>
            <a:r>
              <a:rPr lang="en-US" dirty="0"/>
              <a:t>Block RAM</a:t>
            </a:r>
          </a:p>
          <a:p>
            <a:pPr lvl="2"/>
            <a:r>
              <a:rPr lang="en-US" dirty="0"/>
              <a:t>SRAM</a:t>
            </a:r>
          </a:p>
          <a:p>
            <a:pPr lvl="2"/>
            <a:r>
              <a:rPr lang="en-US" dirty="0"/>
              <a:t>External memory (Flash, DDR3)</a:t>
            </a:r>
          </a:p>
          <a:p>
            <a:r>
              <a:rPr lang="en-US" dirty="0"/>
              <a:t>Memory requirements for your programs are based on the following:</a:t>
            </a:r>
          </a:p>
          <a:p>
            <a:pPr lvl="1"/>
            <a:r>
              <a:rPr lang="en-US" dirty="0"/>
              <a:t>The amount of memory required for storing the instructions</a:t>
            </a:r>
          </a:p>
          <a:p>
            <a:pPr lvl="1"/>
            <a:r>
              <a:rPr lang="en-US" dirty="0"/>
              <a:t>The amount of memory required for storing the data associated with the program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540747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AU" dirty="0"/>
              <a:t>Standard ARM Programming Model</a:t>
            </a:r>
            <a:endParaRPr lang="en-US" dirty="0"/>
          </a:p>
        </p:txBody>
      </p:sp>
      <p:sp>
        <p:nvSpPr>
          <p:cNvPr id="125" name="Text Placeholder 124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Processing system and programmable logic look the same</a:t>
            </a:r>
          </a:p>
          <a:p>
            <a:pPr lvl="1"/>
            <a:r>
              <a:rPr lang="en-US" dirty="0"/>
              <a:t>AMBA® and AXI interfaces</a:t>
            </a:r>
          </a:p>
          <a:p>
            <a:pPr lvl="1"/>
            <a:r>
              <a:rPr lang="en-US" dirty="0"/>
              <a:t>Memory-mapped I/O</a:t>
            </a:r>
          </a:p>
          <a:p>
            <a:pPr lvl="1"/>
            <a:r>
              <a:rPr lang="en-US" dirty="0"/>
              <a:t>Register access</a:t>
            </a:r>
          </a:p>
          <a:p>
            <a:r>
              <a:rPr lang="en-US" dirty="0"/>
              <a:t>Consistency for PS and PL = ease of use</a:t>
            </a:r>
          </a:p>
          <a:p>
            <a:r>
              <a:rPr lang="en-US" dirty="0"/>
              <a:t>Memory map usage: total of 4 GB</a:t>
            </a:r>
          </a:p>
          <a:p>
            <a:pPr lvl="1"/>
            <a:r>
              <a:rPr lang="en-US" dirty="0"/>
              <a:t>1 GB: DDR RAM</a:t>
            </a:r>
          </a:p>
          <a:p>
            <a:pPr lvl="1"/>
            <a:r>
              <a:rPr lang="en-US" dirty="0"/>
              <a:t>2 GB: dedicated to PL peripherals</a:t>
            </a:r>
          </a:p>
          <a:p>
            <a:pPr lvl="1"/>
            <a:r>
              <a:rPr lang="en-US" dirty="0"/>
              <a:t>1 GB: PS peripherals, on-chip memory (OCM), </a:t>
            </a:r>
            <a:br>
              <a:rPr lang="en-US" dirty="0"/>
            </a:br>
            <a:r>
              <a:rPr lang="en-US" dirty="0"/>
              <a:t>external flash</a:t>
            </a:r>
            <a:endParaRPr lang="en-US" sz="2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2697018"/>
            <a:ext cx="4023611" cy="3774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524010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US" dirty="0"/>
              <a:t>Programmer’s View of Programmable Logic</a:t>
            </a:r>
          </a:p>
        </p:txBody>
      </p:sp>
      <p:sp>
        <p:nvSpPr>
          <p:cNvPr id="125" name="Text Placeholder 124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Programmable logic (PL) memory map</a:t>
            </a:r>
          </a:p>
          <a:p>
            <a:pPr lvl="1"/>
            <a:r>
              <a:rPr lang="en-US" dirty="0"/>
              <a:t>2 GB total space</a:t>
            </a:r>
          </a:p>
          <a:p>
            <a:pPr lvl="2"/>
            <a:r>
              <a:rPr lang="en-US" dirty="0"/>
              <a:t>1 GB for each AXI master: GP0, and GP1</a:t>
            </a:r>
          </a:p>
          <a:p>
            <a:pPr lvl="1"/>
            <a:r>
              <a:rPr lang="en-US" dirty="0"/>
              <a:t>Accessible from any processing system (PS) master</a:t>
            </a:r>
          </a:p>
          <a:p>
            <a:pPr lvl="2"/>
            <a:r>
              <a:rPr lang="en-US" dirty="0"/>
              <a:t>Either Cortex-A9 CPU</a:t>
            </a:r>
          </a:p>
          <a:p>
            <a:pPr lvl="2"/>
            <a:r>
              <a:rPr lang="en-US" dirty="0"/>
              <a:t>PS DMA engine</a:t>
            </a:r>
          </a:p>
          <a:p>
            <a:pPr lvl="2"/>
            <a:r>
              <a:rPr lang="en-US" dirty="0"/>
              <a:t>PS peripheral DMA engine</a:t>
            </a:r>
          </a:p>
          <a:p>
            <a:pPr lvl="2"/>
            <a:r>
              <a:rPr lang="en-US" dirty="0"/>
              <a:t>Ethernet</a:t>
            </a:r>
          </a:p>
          <a:p>
            <a:pPr lvl="2"/>
            <a:r>
              <a:rPr lang="en-US" dirty="0"/>
              <a:t>USB</a:t>
            </a:r>
          </a:p>
          <a:p>
            <a:pPr lvl="2"/>
            <a:r>
              <a:rPr lang="en-US" dirty="0"/>
              <a:t>SD/SDIO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96727" y="1752600"/>
            <a:ext cx="3920061" cy="1876927"/>
          </a:xfrm>
          <a:prstGeom prst="rect">
            <a:avLst/>
          </a:prstGeom>
          <a:noFill/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48269" y="4154616"/>
            <a:ext cx="3416975" cy="230545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715000" y="3789864"/>
            <a:ext cx="20574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000" dirty="0">
                <a:solidFill>
                  <a:srgbClr val="002060"/>
                </a:solidFill>
                <a:effectLst/>
                <a:latin typeface="Arial"/>
                <a:ea typeface="Times New Roman"/>
                <a:cs typeface="Times New Roman"/>
              </a:rPr>
              <a:t>Code Snippet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48400" y="1352490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dirty="0">
                <a:solidFill>
                  <a:srgbClr val="3F3F3F"/>
                </a:solidFill>
                <a:effectLst/>
                <a:latin typeface="Arial"/>
                <a:ea typeface="Times New Roman"/>
                <a:cs typeface="Times New Roman"/>
              </a:rPr>
              <a:t>Custom Peripheral</a:t>
            </a:r>
          </a:p>
        </p:txBody>
      </p:sp>
    </p:spTree>
    <p:extLst>
      <p:ext uri="{BB962C8B-B14F-4D97-AF65-F5344CB8AC3E}">
        <p14:creationId xmlns:p14="http://schemas.microsoft.com/office/powerpoint/2010/main" val="10274499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AU" dirty="0"/>
              <a:t>Address Map: I/O Peripherals (Zynq AP SoC)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371600"/>
            <a:ext cx="7936085" cy="4409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365820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US" dirty="0"/>
              <a:t>Linker Script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en-US" dirty="0"/>
              <a:t>Linker script controls the linking process</a:t>
            </a:r>
          </a:p>
          <a:p>
            <a:pPr lvl="1"/>
            <a:r>
              <a:rPr lang="en-US" altLang="en-US" dirty="0"/>
              <a:t>Map the code and data to a specified memory space</a:t>
            </a:r>
          </a:p>
          <a:p>
            <a:pPr lvl="1"/>
            <a:r>
              <a:rPr lang="en-US" altLang="en-US" dirty="0"/>
              <a:t>Set the entry point to the executable</a:t>
            </a:r>
          </a:p>
          <a:p>
            <a:pPr lvl="1"/>
            <a:r>
              <a:rPr lang="en-US" altLang="en-US" dirty="0"/>
              <a:t>Reserve space for the stack</a:t>
            </a:r>
          </a:p>
          <a:p>
            <a:r>
              <a:rPr lang="en-US" dirty="0"/>
              <a:t>Required if the design contains a discontinuous memory space</a:t>
            </a:r>
          </a:p>
        </p:txBody>
      </p:sp>
    </p:spTree>
    <p:extLst>
      <p:ext uri="{BB962C8B-B14F-4D97-AF65-F5344CB8AC3E}">
        <p14:creationId xmlns:p14="http://schemas.microsoft.com/office/powerpoint/2010/main" val="20913966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US" dirty="0"/>
              <a:t>Linker and Locator Flows</a:t>
            </a:r>
          </a:p>
        </p:txBody>
      </p:sp>
      <p:sp>
        <p:nvSpPr>
          <p:cNvPr id="58" name="Text Box 12"/>
          <p:cNvSpPr txBox="1">
            <a:spLocks noChangeArrowheads="1"/>
          </p:cNvSpPr>
          <p:nvPr/>
        </p:nvSpPr>
        <p:spPr bwMode="auto">
          <a:xfrm>
            <a:off x="499926" y="1881382"/>
            <a:ext cx="98822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.text1</a:t>
            </a:r>
          </a:p>
        </p:txBody>
      </p:sp>
      <p:sp>
        <p:nvSpPr>
          <p:cNvPr id="59" name="Text Box 13"/>
          <p:cNvSpPr txBox="1">
            <a:spLocks noChangeArrowheads="1"/>
          </p:cNvSpPr>
          <p:nvPr/>
        </p:nvSpPr>
        <p:spPr bwMode="auto">
          <a:xfrm>
            <a:off x="499926" y="2432519"/>
            <a:ext cx="98822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.data1</a:t>
            </a:r>
          </a:p>
        </p:txBody>
      </p:sp>
      <p:sp>
        <p:nvSpPr>
          <p:cNvPr id="60" name="Text Box 14"/>
          <p:cNvSpPr txBox="1">
            <a:spLocks noChangeArrowheads="1"/>
          </p:cNvSpPr>
          <p:nvPr/>
        </p:nvSpPr>
        <p:spPr bwMode="auto">
          <a:xfrm>
            <a:off x="499926" y="2946085"/>
            <a:ext cx="98822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.bss1</a:t>
            </a:r>
          </a:p>
        </p:txBody>
      </p:sp>
      <p:sp>
        <p:nvSpPr>
          <p:cNvPr id="61" name="Text Box 18"/>
          <p:cNvSpPr txBox="1">
            <a:spLocks noChangeArrowheads="1"/>
          </p:cNvSpPr>
          <p:nvPr/>
        </p:nvSpPr>
        <p:spPr bwMode="auto">
          <a:xfrm>
            <a:off x="196837" y="1268411"/>
            <a:ext cx="1081336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foo1.o</a:t>
            </a:r>
          </a:p>
        </p:txBody>
      </p:sp>
      <p:sp>
        <p:nvSpPr>
          <p:cNvPr id="62" name="Text Box 19"/>
          <p:cNvSpPr txBox="1">
            <a:spLocks noChangeArrowheads="1"/>
          </p:cNvSpPr>
          <p:nvPr/>
        </p:nvSpPr>
        <p:spPr bwMode="auto">
          <a:xfrm>
            <a:off x="453371" y="3478681"/>
            <a:ext cx="1081336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foo2.o</a:t>
            </a:r>
          </a:p>
        </p:txBody>
      </p:sp>
      <p:sp>
        <p:nvSpPr>
          <p:cNvPr id="63" name="Line 22"/>
          <p:cNvSpPr>
            <a:spLocks noChangeShapeType="1"/>
          </p:cNvSpPr>
          <p:nvPr/>
        </p:nvSpPr>
        <p:spPr bwMode="auto">
          <a:xfrm>
            <a:off x="1559866" y="2241351"/>
            <a:ext cx="818686" cy="765374"/>
          </a:xfrm>
          <a:prstGeom prst="line">
            <a:avLst/>
          </a:prstGeom>
          <a:noFill/>
          <a:ln w="31750">
            <a:solidFill>
              <a:srgbClr val="002060"/>
            </a:solidFill>
            <a:round/>
            <a:headEnd/>
            <a:tailEnd type="triangle" w="med" len="med"/>
          </a:ln>
        </p:spPr>
        <p:txBody>
          <a:bodyPr wrap="square" anchor="ctr">
            <a:spAutoFit/>
          </a:bodyPr>
          <a:lstStyle/>
          <a:p>
            <a:pPr>
              <a:buNone/>
            </a:pPr>
            <a:endParaRPr lang="en-US" sz="1600" dirty="0">
              <a:solidFill>
                <a:srgbClr val="002060"/>
              </a:solidFill>
              <a:effectLst/>
            </a:endParaRPr>
          </a:p>
        </p:txBody>
      </p:sp>
      <p:sp>
        <p:nvSpPr>
          <p:cNvPr id="64" name="Line 23"/>
          <p:cNvSpPr>
            <a:spLocks noChangeShapeType="1"/>
          </p:cNvSpPr>
          <p:nvPr/>
        </p:nvSpPr>
        <p:spPr bwMode="auto">
          <a:xfrm flipV="1">
            <a:off x="1655928" y="3411535"/>
            <a:ext cx="722625" cy="840923"/>
          </a:xfrm>
          <a:prstGeom prst="line">
            <a:avLst/>
          </a:prstGeom>
          <a:noFill/>
          <a:ln w="31750">
            <a:solidFill>
              <a:srgbClr val="002060"/>
            </a:solidFill>
            <a:round/>
            <a:headEnd/>
            <a:tailEnd type="triangle" w="med" len="med"/>
          </a:ln>
        </p:spPr>
        <p:txBody>
          <a:bodyPr wrap="square" anchor="ctr">
            <a:spAutoFit/>
          </a:bodyPr>
          <a:lstStyle/>
          <a:p>
            <a:pPr>
              <a:buNone/>
            </a:pPr>
            <a:endParaRPr lang="en-US" sz="1600" dirty="0">
              <a:solidFill>
                <a:srgbClr val="002060"/>
              </a:solidFill>
              <a:effectLst/>
            </a:endParaRPr>
          </a:p>
        </p:txBody>
      </p:sp>
      <p:sp>
        <p:nvSpPr>
          <p:cNvPr id="65" name="Line 24"/>
          <p:cNvSpPr>
            <a:spLocks noChangeShapeType="1"/>
          </p:cNvSpPr>
          <p:nvPr/>
        </p:nvSpPr>
        <p:spPr bwMode="auto">
          <a:xfrm>
            <a:off x="2920278" y="3208335"/>
            <a:ext cx="750370" cy="160203"/>
          </a:xfrm>
          <a:prstGeom prst="line">
            <a:avLst/>
          </a:prstGeom>
          <a:noFill/>
          <a:ln w="31750">
            <a:solidFill>
              <a:srgbClr val="002060"/>
            </a:solidFill>
            <a:round/>
            <a:headEnd/>
            <a:tailEnd type="triangle" w="med" len="med"/>
          </a:ln>
        </p:spPr>
        <p:txBody>
          <a:bodyPr wrap="square" anchor="ctr">
            <a:spAutoFit/>
          </a:bodyPr>
          <a:lstStyle/>
          <a:p>
            <a:pPr>
              <a:buNone/>
            </a:pPr>
            <a:endParaRPr lang="en-US" sz="1600" dirty="0">
              <a:solidFill>
                <a:srgbClr val="002060"/>
              </a:solidFill>
              <a:effectLst/>
            </a:endParaRPr>
          </a:p>
        </p:txBody>
      </p:sp>
      <p:sp>
        <p:nvSpPr>
          <p:cNvPr id="67" name="Rectangle 29"/>
          <p:cNvSpPr>
            <a:spLocks noChangeArrowheads="1"/>
          </p:cNvSpPr>
          <p:nvPr/>
        </p:nvSpPr>
        <p:spPr bwMode="auto">
          <a:xfrm>
            <a:off x="6818228" y="3045374"/>
            <a:ext cx="1828800" cy="33855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buNone/>
            </a:pPr>
            <a:endParaRPr lang="en-US" sz="1600" dirty="0">
              <a:solidFill>
                <a:srgbClr val="002060"/>
              </a:solidFill>
              <a:effectLst/>
            </a:endParaRPr>
          </a:p>
        </p:txBody>
      </p:sp>
      <p:sp>
        <p:nvSpPr>
          <p:cNvPr id="69" name="Rectangle 31"/>
          <p:cNvSpPr>
            <a:spLocks noChangeArrowheads="1"/>
          </p:cNvSpPr>
          <p:nvPr/>
        </p:nvSpPr>
        <p:spPr bwMode="auto">
          <a:xfrm>
            <a:off x="6818228" y="4838128"/>
            <a:ext cx="1828800" cy="33855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buNone/>
            </a:pPr>
            <a:endParaRPr lang="en-US" sz="1600" dirty="0">
              <a:solidFill>
                <a:srgbClr val="002060"/>
              </a:solidFill>
              <a:effectLst/>
            </a:endParaRPr>
          </a:p>
        </p:txBody>
      </p:sp>
      <p:sp>
        <p:nvSpPr>
          <p:cNvPr id="70" name="Text Box 32"/>
          <p:cNvSpPr txBox="1">
            <a:spLocks noChangeArrowheads="1"/>
          </p:cNvSpPr>
          <p:nvPr/>
        </p:nvSpPr>
        <p:spPr bwMode="auto">
          <a:xfrm>
            <a:off x="6706830" y="1739336"/>
            <a:ext cx="99034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spcBef>
                <a:spcPct val="50000"/>
              </a:spcBef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0xFFFF</a:t>
            </a:r>
          </a:p>
        </p:txBody>
      </p:sp>
      <p:sp>
        <p:nvSpPr>
          <p:cNvPr id="71" name="Text Box 33"/>
          <p:cNvSpPr txBox="1">
            <a:spLocks noChangeArrowheads="1"/>
          </p:cNvSpPr>
          <p:nvPr/>
        </p:nvSpPr>
        <p:spPr bwMode="auto">
          <a:xfrm>
            <a:off x="6706830" y="2612461"/>
            <a:ext cx="99034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spcBef>
                <a:spcPct val="50000"/>
              </a:spcBef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0xF000</a:t>
            </a:r>
          </a:p>
        </p:txBody>
      </p:sp>
      <p:sp>
        <p:nvSpPr>
          <p:cNvPr id="72" name="Text Box 34"/>
          <p:cNvSpPr txBox="1">
            <a:spLocks noChangeArrowheads="1"/>
          </p:cNvSpPr>
          <p:nvPr/>
        </p:nvSpPr>
        <p:spPr bwMode="auto">
          <a:xfrm>
            <a:off x="6706830" y="2882336"/>
            <a:ext cx="99034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spcBef>
                <a:spcPct val="50000"/>
              </a:spcBef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0xEFFF</a:t>
            </a:r>
          </a:p>
        </p:txBody>
      </p:sp>
      <p:sp>
        <p:nvSpPr>
          <p:cNvPr id="73" name="Text Box 35"/>
          <p:cNvSpPr txBox="1">
            <a:spLocks noChangeArrowheads="1"/>
          </p:cNvSpPr>
          <p:nvPr/>
        </p:nvSpPr>
        <p:spPr bwMode="auto">
          <a:xfrm>
            <a:off x="6706830" y="3220474"/>
            <a:ext cx="99034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spcBef>
                <a:spcPct val="50000"/>
              </a:spcBef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0xEF00</a:t>
            </a:r>
          </a:p>
        </p:txBody>
      </p:sp>
      <p:sp>
        <p:nvSpPr>
          <p:cNvPr id="74" name="Text Box 36"/>
          <p:cNvSpPr txBox="1">
            <a:spLocks noChangeArrowheads="1"/>
          </p:cNvSpPr>
          <p:nvPr/>
        </p:nvSpPr>
        <p:spPr bwMode="auto">
          <a:xfrm>
            <a:off x="6706830" y="5110394"/>
            <a:ext cx="99034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spcBef>
                <a:spcPct val="50000"/>
              </a:spcBef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0x0000</a:t>
            </a:r>
          </a:p>
        </p:txBody>
      </p:sp>
      <p:sp>
        <p:nvSpPr>
          <p:cNvPr id="75" name="Text Box 37"/>
          <p:cNvSpPr txBox="1">
            <a:spLocks noChangeArrowheads="1"/>
          </p:cNvSpPr>
          <p:nvPr/>
        </p:nvSpPr>
        <p:spPr bwMode="auto">
          <a:xfrm>
            <a:off x="6706830" y="4636524"/>
            <a:ext cx="99034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spcBef>
                <a:spcPct val="50000"/>
              </a:spcBef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0x1FFF</a:t>
            </a:r>
          </a:p>
        </p:txBody>
      </p:sp>
      <p:sp>
        <p:nvSpPr>
          <p:cNvPr id="76" name="Text Box 38"/>
          <p:cNvSpPr txBox="1">
            <a:spLocks noChangeArrowheads="1"/>
          </p:cNvSpPr>
          <p:nvPr/>
        </p:nvSpPr>
        <p:spPr bwMode="auto">
          <a:xfrm>
            <a:off x="6706830" y="4363474"/>
            <a:ext cx="99034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spcBef>
                <a:spcPct val="50000"/>
              </a:spcBef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0x2000</a:t>
            </a:r>
          </a:p>
        </p:txBody>
      </p:sp>
      <p:sp>
        <p:nvSpPr>
          <p:cNvPr id="77" name="Text Box 39"/>
          <p:cNvSpPr txBox="1">
            <a:spLocks noChangeArrowheads="1"/>
          </p:cNvSpPr>
          <p:nvPr/>
        </p:nvSpPr>
        <p:spPr bwMode="auto">
          <a:xfrm>
            <a:off x="6706830" y="3506224"/>
            <a:ext cx="99034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spcBef>
                <a:spcPct val="50000"/>
              </a:spcBef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0xEEFF</a:t>
            </a:r>
          </a:p>
        </p:txBody>
      </p:sp>
      <p:sp>
        <p:nvSpPr>
          <p:cNvPr id="78" name="Line 40"/>
          <p:cNvSpPr>
            <a:spLocks noChangeShapeType="1"/>
          </p:cNvSpPr>
          <p:nvPr/>
        </p:nvSpPr>
        <p:spPr bwMode="auto">
          <a:xfrm flipV="1">
            <a:off x="4981376" y="2189600"/>
            <a:ext cx="1563808" cy="372623"/>
          </a:xfrm>
          <a:prstGeom prst="line">
            <a:avLst/>
          </a:prstGeom>
          <a:noFill/>
          <a:ln w="31750">
            <a:solidFill>
              <a:srgbClr val="002060"/>
            </a:solidFill>
            <a:round/>
            <a:headEnd/>
            <a:tailEnd type="triangle" w="med" len="med"/>
          </a:ln>
        </p:spPr>
        <p:txBody>
          <a:bodyPr wrap="square" anchor="ctr">
            <a:spAutoFit/>
          </a:bodyPr>
          <a:lstStyle/>
          <a:p>
            <a:pPr>
              <a:buNone/>
            </a:pPr>
            <a:endParaRPr lang="en-US" sz="1600" dirty="0">
              <a:solidFill>
                <a:srgbClr val="002060"/>
              </a:solidFill>
              <a:effectLst/>
            </a:endParaRPr>
          </a:p>
        </p:txBody>
      </p:sp>
      <p:sp>
        <p:nvSpPr>
          <p:cNvPr id="79" name="Line 41"/>
          <p:cNvSpPr>
            <a:spLocks noChangeShapeType="1"/>
          </p:cNvSpPr>
          <p:nvPr/>
        </p:nvSpPr>
        <p:spPr bwMode="auto">
          <a:xfrm>
            <a:off x="5000419" y="3357561"/>
            <a:ext cx="1631196" cy="1600640"/>
          </a:xfrm>
          <a:prstGeom prst="line">
            <a:avLst/>
          </a:prstGeom>
          <a:noFill/>
          <a:ln w="31750">
            <a:solidFill>
              <a:srgbClr val="002060"/>
            </a:solidFill>
            <a:round/>
            <a:headEnd/>
            <a:tailEnd type="triangle" w="med" len="med"/>
          </a:ln>
        </p:spPr>
        <p:txBody>
          <a:bodyPr wrap="square" anchor="ctr">
            <a:spAutoFit/>
          </a:bodyPr>
          <a:lstStyle/>
          <a:p>
            <a:pPr>
              <a:buNone/>
            </a:pPr>
            <a:endParaRPr lang="en-US" sz="1600" dirty="0">
              <a:solidFill>
                <a:srgbClr val="002060"/>
              </a:solidFill>
              <a:effectLst/>
            </a:endParaRPr>
          </a:p>
        </p:txBody>
      </p:sp>
      <p:sp>
        <p:nvSpPr>
          <p:cNvPr id="80" name="Line 42"/>
          <p:cNvSpPr>
            <a:spLocks noChangeShapeType="1"/>
          </p:cNvSpPr>
          <p:nvPr/>
        </p:nvSpPr>
        <p:spPr bwMode="auto">
          <a:xfrm flipV="1">
            <a:off x="4981375" y="3312967"/>
            <a:ext cx="1562159" cy="581169"/>
          </a:xfrm>
          <a:prstGeom prst="line">
            <a:avLst/>
          </a:prstGeom>
          <a:noFill/>
          <a:ln w="31750">
            <a:solidFill>
              <a:srgbClr val="002060"/>
            </a:solidFill>
            <a:round/>
            <a:headEnd/>
            <a:tailEnd type="triangle" w="med" len="med"/>
          </a:ln>
        </p:spPr>
        <p:txBody>
          <a:bodyPr wrap="square" anchor="ctr">
            <a:spAutoFit/>
          </a:bodyPr>
          <a:lstStyle/>
          <a:p>
            <a:pPr>
              <a:buNone/>
            </a:pPr>
            <a:endParaRPr lang="en-US" sz="1600" dirty="0">
              <a:solidFill>
                <a:srgbClr val="002060"/>
              </a:solidFill>
              <a:effectLst/>
            </a:endParaRPr>
          </a:p>
        </p:txBody>
      </p:sp>
      <p:sp>
        <p:nvSpPr>
          <p:cNvPr id="81" name="Text Box 43"/>
          <p:cNvSpPr txBox="1">
            <a:spLocks noChangeArrowheads="1"/>
          </p:cNvSpPr>
          <p:nvPr/>
        </p:nvSpPr>
        <p:spPr bwMode="auto">
          <a:xfrm>
            <a:off x="5554841" y="2703511"/>
            <a:ext cx="99034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Locate</a:t>
            </a:r>
          </a:p>
        </p:txBody>
      </p:sp>
      <p:sp>
        <p:nvSpPr>
          <p:cNvPr id="82" name="Text Box 44"/>
          <p:cNvSpPr txBox="1">
            <a:spLocks noChangeArrowheads="1"/>
          </p:cNvSpPr>
          <p:nvPr/>
        </p:nvSpPr>
        <p:spPr bwMode="auto">
          <a:xfrm>
            <a:off x="3781537" y="1417636"/>
            <a:ext cx="1259089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Merged Output Sections</a:t>
            </a:r>
          </a:p>
        </p:txBody>
      </p:sp>
      <p:sp>
        <p:nvSpPr>
          <p:cNvPr id="83" name="Text Box 45"/>
          <p:cNvSpPr txBox="1">
            <a:spLocks noChangeArrowheads="1"/>
          </p:cNvSpPr>
          <p:nvPr/>
        </p:nvSpPr>
        <p:spPr bwMode="auto">
          <a:xfrm>
            <a:off x="7269717" y="3929294"/>
            <a:ext cx="98822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Unused</a:t>
            </a:r>
          </a:p>
        </p:txBody>
      </p:sp>
      <p:sp>
        <p:nvSpPr>
          <p:cNvPr id="84" name="Text Box 46"/>
          <p:cNvSpPr txBox="1">
            <a:spLocks noChangeArrowheads="1"/>
          </p:cNvSpPr>
          <p:nvPr/>
        </p:nvSpPr>
        <p:spPr bwMode="auto">
          <a:xfrm>
            <a:off x="6863423" y="1326587"/>
            <a:ext cx="180081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Executable Image</a:t>
            </a:r>
          </a:p>
        </p:txBody>
      </p:sp>
      <p:sp>
        <p:nvSpPr>
          <p:cNvPr id="85" name="Text Box 47"/>
          <p:cNvSpPr txBox="1">
            <a:spLocks noChangeArrowheads="1"/>
          </p:cNvSpPr>
          <p:nvPr/>
        </p:nvSpPr>
        <p:spPr bwMode="auto">
          <a:xfrm>
            <a:off x="7269717" y="2172724"/>
            <a:ext cx="98822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Code</a:t>
            </a:r>
          </a:p>
        </p:txBody>
      </p:sp>
      <p:sp>
        <p:nvSpPr>
          <p:cNvPr id="86" name="Text Box 48"/>
          <p:cNvSpPr txBox="1">
            <a:spLocks noChangeArrowheads="1"/>
          </p:cNvSpPr>
          <p:nvPr/>
        </p:nvSpPr>
        <p:spPr bwMode="auto">
          <a:xfrm>
            <a:off x="6727992" y="3052200"/>
            <a:ext cx="20695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uninitialized data</a:t>
            </a:r>
          </a:p>
        </p:txBody>
      </p:sp>
      <p:sp>
        <p:nvSpPr>
          <p:cNvPr id="87" name="Text Box 49"/>
          <p:cNvSpPr txBox="1">
            <a:spLocks noChangeArrowheads="1"/>
          </p:cNvSpPr>
          <p:nvPr/>
        </p:nvSpPr>
        <p:spPr bwMode="auto">
          <a:xfrm>
            <a:off x="6790704" y="4884077"/>
            <a:ext cx="188969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Initialized data</a:t>
            </a:r>
          </a:p>
        </p:txBody>
      </p:sp>
      <p:sp>
        <p:nvSpPr>
          <p:cNvPr id="91" name="Text Box 12"/>
          <p:cNvSpPr txBox="1">
            <a:spLocks noChangeArrowheads="1"/>
          </p:cNvSpPr>
          <p:nvPr/>
        </p:nvSpPr>
        <p:spPr bwMode="auto">
          <a:xfrm>
            <a:off x="501494" y="4032306"/>
            <a:ext cx="98822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.text2</a:t>
            </a:r>
          </a:p>
        </p:txBody>
      </p:sp>
      <p:sp>
        <p:nvSpPr>
          <p:cNvPr id="92" name="Text Box 13"/>
          <p:cNvSpPr txBox="1">
            <a:spLocks noChangeArrowheads="1"/>
          </p:cNvSpPr>
          <p:nvPr/>
        </p:nvSpPr>
        <p:spPr bwMode="auto">
          <a:xfrm>
            <a:off x="501494" y="4583443"/>
            <a:ext cx="98822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.data2</a:t>
            </a:r>
          </a:p>
        </p:txBody>
      </p:sp>
      <p:sp>
        <p:nvSpPr>
          <p:cNvPr id="93" name="Text Box 14"/>
          <p:cNvSpPr txBox="1">
            <a:spLocks noChangeArrowheads="1"/>
          </p:cNvSpPr>
          <p:nvPr/>
        </p:nvSpPr>
        <p:spPr bwMode="auto">
          <a:xfrm>
            <a:off x="501494" y="5097009"/>
            <a:ext cx="98822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.bss2</a:t>
            </a:r>
          </a:p>
        </p:txBody>
      </p:sp>
      <p:sp>
        <p:nvSpPr>
          <p:cNvPr id="94" name="Oval 93"/>
          <p:cNvSpPr/>
          <p:nvPr/>
        </p:nvSpPr>
        <p:spPr bwMode="auto">
          <a:xfrm>
            <a:off x="2324291" y="2934171"/>
            <a:ext cx="556181" cy="556181"/>
          </a:xfrm>
          <a:prstGeom prst="ellipse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buNone/>
            </a:pPr>
            <a:endParaRPr lang="en-US" sz="1600" dirty="0">
              <a:solidFill>
                <a:srgbClr val="002060"/>
              </a:solidFill>
              <a:effectLst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282414" y="3028436"/>
            <a:ext cx="5501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Link</a:t>
            </a:r>
          </a:p>
        </p:txBody>
      </p:sp>
      <p:sp>
        <p:nvSpPr>
          <p:cNvPr id="96" name="Rectangle 3"/>
          <p:cNvSpPr>
            <a:spLocks noChangeArrowheads="1"/>
          </p:cNvSpPr>
          <p:nvPr/>
        </p:nvSpPr>
        <p:spPr bwMode="auto">
          <a:xfrm>
            <a:off x="3830442" y="2575973"/>
            <a:ext cx="1170211" cy="338554"/>
          </a:xfrm>
          <a:prstGeom prst="rect">
            <a:avLst/>
          </a:prstGeom>
          <a:noFill/>
          <a:ln w="28575">
            <a:solidFill>
              <a:srgbClr val="00206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buNone/>
            </a:pPr>
            <a:endParaRPr lang="en-US" sz="1600" dirty="0">
              <a:solidFill>
                <a:srgbClr val="002060"/>
              </a:solidFill>
              <a:effectLst/>
            </a:endParaRPr>
          </a:p>
        </p:txBody>
      </p:sp>
      <p:sp>
        <p:nvSpPr>
          <p:cNvPr id="97" name="Rectangle 4"/>
          <p:cNvSpPr>
            <a:spLocks noChangeArrowheads="1"/>
          </p:cNvSpPr>
          <p:nvPr/>
        </p:nvSpPr>
        <p:spPr bwMode="auto">
          <a:xfrm>
            <a:off x="3830442" y="3174237"/>
            <a:ext cx="1170211" cy="338554"/>
          </a:xfrm>
          <a:prstGeom prst="rect">
            <a:avLst/>
          </a:prstGeom>
          <a:noFill/>
          <a:ln w="28575">
            <a:solidFill>
              <a:srgbClr val="00206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buNone/>
            </a:pPr>
            <a:endParaRPr lang="en-US" sz="1600" dirty="0">
              <a:solidFill>
                <a:srgbClr val="002060"/>
              </a:solidFill>
              <a:effectLst/>
            </a:endParaRPr>
          </a:p>
        </p:txBody>
      </p:sp>
      <p:sp>
        <p:nvSpPr>
          <p:cNvPr id="98" name="Rectangle 5"/>
          <p:cNvSpPr>
            <a:spLocks noChangeArrowheads="1"/>
          </p:cNvSpPr>
          <p:nvPr/>
        </p:nvSpPr>
        <p:spPr bwMode="auto">
          <a:xfrm>
            <a:off x="3830442" y="3632035"/>
            <a:ext cx="1170211" cy="338554"/>
          </a:xfrm>
          <a:prstGeom prst="rect">
            <a:avLst/>
          </a:prstGeom>
          <a:noFill/>
          <a:ln w="28575">
            <a:solidFill>
              <a:srgbClr val="00206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buNone/>
            </a:pPr>
            <a:endParaRPr lang="en-US" sz="1600" dirty="0">
              <a:solidFill>
                <a:srgbClr val="002060"/>
              </a:solidFill>
              <a:effectLst/>
            </a:endParaRPr>
          </a:p>
        </p:txBody>
      </p:sp>
      <p:sp>
        <p:nvSpPr>
          <p:cNvPr id="99" name="Text Box 12"/>
          <p:cNvSpPr txBox="1">
            <a:spLocks noChangeArrowheads="1"/>
          </p:cNvSpPr>
          <p:nvPr/>
        </p:nvSpPr>
        <p:spPr bwMode="auto">
          <a:xfrm>
            <a:off x="3921434" y="2580168"/>
            <a:ext cx="98822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.text</a:t>
            </a:r>
          </a:p>
        </p:txBody>
      </p:sp>
      <p:sp>
        <p:nvSpPr>
          <p:cNvPr id="100" name="Text Box 13"/>
          <p:cNvSpPr txBox="1">
            <a:spLocks noChangeArrowheads="1"/>
          </p:cNvSpPr>
          <p:nvPr/>
        </p:nvSpPr>
        <p:spPr bwMode="auto">
          <a:xfrm>
            <a:off x="3921434" y="3131305"/>
            <a:ext cx="98822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.data</a:t>
            </a:r>
          </a:p>
        </p:txBody>
      </p:sp>
      <p:sp>
        <p:nvSpPr>
          <p:cNvPr id="101" name="Text Box 14"/>
          <p:cNvSpPr txBox="1">
            <a:spLocks noChangeArrowheads="1"/>
          </p:cNvSpPr>
          <p:nvPr/>
        </p:nvSpPr>
        <p:spPr bwMode="auto">
          <a:xfrm>
            <a:off x="3921434" y="3644871"/>
            <a:ext cx="98822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.bss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6706830" y="1665141"/>
            <a:ext cx="1973564" cy="1289999"/>
          </a:xfrm>
          <a:prstGeom prst="rect">
            <a:avLst/>
          </a:prstGeom>
          <a:noFill/>
          <a:ln w="349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1" lang="en-US" sz="16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Tahoma" pitchFamily="34" charset="0"/>
            </a:endParaRPr>
          </a:p>
        </p:txBody>
      </p:sp>
      <p:sp>
        <p:nvSpPr>
          <p:cNvPr id="103" name="Rectangle 102"/>
          <p:cNvSpPr/>
          <p:nvPr/>
        </p:nvSpPr>
        <p:spPr bwMode="auto">
          <a:xfrm>
            <a:off x="6703328" y="2953144"/>
            <a:ext cx="1973564" cy="603054"/>
          </a:xfrm>
          <a:prstGeom prst="rect">
            <a:avLst/>
          </a:prstGeom>
          <a:noFill/>
          <a:ln w="349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1" lang="en-US" sz="16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Tahoma" pitchFamily="34" charset="0"/>
            </a:endParaRPr>
          </a:p>
        </p:txBody>
      </p:sp>
      <p:sp>
        <p:nvSpPr>
          <p:cNvPr id="104" name="Rectangle 103"/>
          <p:cNvSpPr/>
          <p:nvPr/>
        </p:nvSpPr>
        <p:spPr bwMode="auto">
          <a:xfrm>
            <a:off x="6712721" y="3564132"/>
            <a:ext cx="1973564" cy="1109015"/>
          </a:xfrm>
          <a:prstGeom prst="rect">
            <a:avLst/>
          </a:prstGeom>
          <a:noFill/>
          <a:ln w="349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1" lang="en-US" sz="16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Tahoma" pitchFamily="34" charset="0"/>
            </a:endParaRPr>
          </a:p>
        </p:txBody>
      </p:sp>
      <p:sp>
        <p:nvSpPr>
          <p:cNvPr id="105" name="Rectangle 104"/>
          <p:cNvSpPr/>
          <p:nvPr/>
        </p:nvSpPr>
        <p:spPr bwMode="auto">
          <a:xfrm>
            <a:off x="6712721" y="4671090"/>
            <a:ext cx="1973564" cy="762470"/>
          </a:xfrm>
          <a:prstGeom prst="rect">
            <a:avLst/>
          </a:prstGeom>
          <a:noFill/>
          <a:ln w="349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1" lang="en-US" sz="16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Tahoma" pitchFamily="34" charset="0"/>
            </a:endParaRPr>
          </a:p>
        </p:txBody>
      </p:sp>
      <p:sp>
        <p:nvSpPr>
          <p:cNvPr id="106" name="Rectangle 105"/>
          <p:cNvSpPr/>
          <p:nvPr/>
        </p:nvSpPr>
        <p:spPr bwMode="auto">
          <a:xfrm>
            <a:off x="408934" y="1843879"/>
            <a:ext cx="1125773" cy="559480"/>
          </a:xfrm>
          <a:prstGeom prst="rect">
            <a:avLst/>
          </a:prstGeom>
          <a:noFill/>
          <a:ln w="349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1" lang="en-US" sz="16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Tahoma" pitchFamily="34" charset="0"/>
            </a:endParaRPr>
          </a:p>
        </p:txBody>
      </p:sp>
      <p:sp>
        <p:nvSpPr>
          <p:cNvPr id="107" name="Rectangle 106"/>
          <p:cNvSpPr/>
          <p:nvPr/>
        </p:nvSpPr>
        <p:spPr bwMode="auto">
          <a:xfrm>
            <a:off x="398236" y="2412295"/>
            <a:ext cx="1125773" cy="383769"/>
          </a:xfrm>
          <a:prstGeom prst="rect">
            <a:avLst/>
          </a:prstGeom>
          <a:noFill/>
          <a:ln w="349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1" lang="en-US" sz="16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Tahoma" pitchFamily="34" charset="0"/>
            </a:endParaRPr>
          </a:p>
        </p:txBody>
      </p:sp>
      <p:sp>
        <p:nvSpPr>
          <p:cNvPr id="108" name="Rectangle 107"/>
          <p:cNvSpPr/>
          <p:nvPr/>
        </p:nvSpPr>
        <p:spPr bwMode="auto">
          <a:xfrm>
            <a:off x="394287" y="2830271"/>
            <a:ext cx="1125773" cy="559480"/>
          </a:xfrm>
          <a:prstGeom prst="rect">
            <a:avLst/>
          </a:prstGeom>
          <a:noFill/>
          <a:ln w="349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1" lang="en-US" sz="16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Tahoma" pitchFamily="34" charset="0"/>
            </a:endParaRPr>
          </a:p>
        </p:txBody>
      </p:sp>
      <p:sp>
        <p:nvSpPr>
          <p:cNvPr id="109" name="Rectangle 108"/>
          <p:cNvSpPr/>
          <p:nvPr/>
        </p:nvSpPr>
        <p:spPr bwMode="auto">
          <a:xfrm>
            <a:off x="403059" y="4007273"/>
            <a:ext cx="1125773" cy="559480"/>
          </a:xfrm>
          <a:prstGeom prst="rect">
            <a:avLst/>
          </a:prstGeom>
          <a:noFill/>
          <a:ln w="349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1" lang="en-US" sz="16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Tahoma" pitchFamily="34" charset="0"/>
            </a:endParaRPr>
          </a:p>
        </p:txBody>
      </p:sp>
      <p:sp>
        <p:nvSpPr>
          <p:cNvPr id="110" name="Rectangle 109"/>
          <p:cNvSpPr/>
          <p:nvPr/>
        </p:nvSpPr>
        <p:spPr bwMode="auto">
          <a:xfrm>
            <a:off x="394286" y="4539364"/>
            <a:ext cx="1125773" cy="418837"/>
          </a:xfrm>
          <a:prstGeom prst="rect">
            <a:avLst/>
          </a:prstGeom>
          <a:noFill/>
          <a:ln w="349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1" lang="en-US" sz="16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Tahoma" pitchFamily="34" charset="0"/>
            </a:endParaRPr>
          </a:p>
        </p:txBody>
      </p:sp>
      <p:sp>
        <p:nvSpPr>
          <p:cNvPr id="111" name="Rectangle 110"/>
          <p:cNvSpPr/>
          <p:nvPr/>
        </p:nvSpPr>
        <p:spPr bwMode="auto">
          <a:xfrm>
            <a:off x="394285" y="4982434"/>
            <a:ext cx="1125773" cy="536035"/>
          </a:xfrm>
          <a:prstGeom prst="rect">
            <a:avLst/>
          </a:prstGeom>
          <a:noFill/>
          <a:ln w="34925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1" lang="en-US" sz="16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5200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US" dirty="0"/>
              <a:t>Linker Script Generator GUI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Table-based GUI allows you </a:t>
            </a:r>
            <a:br>
              <a:rPr lang="en-US" dirty="0"/>
            </a:br>
            <a:r>
              <a:rPr lang="en-US" dirty="0"/>
              <a:t>to define the memory space </a:t>
            </a:r>
            <a:br>
              <a:rPr lang="en-US" dirty="0"/>
            </a:br>
            <a:r>
              <a:rPr lang="en-US" dirty="0"/>
              <a:t>for code and data sections</a:t>
            </a:r>
          </a:p>
          <a:p>
            <a:r>
              <a:rPr lang="en-US" dirty="0"/>
              <a:t>Launch from </a:t>
            </a:r>
            <a:r>
              <a:rPr lang="en-US" dirty="0">
                <a:ea typeface="MS PGothic" pitchFamily="34" charset="-128"/>
              </a:rPr>
              <a:t>Xilinx</a:t>
            </a:r>
            <a:r>
              <a:rPr lang="en-US" dirty="0"/>
              <a:t> </a:t>
            </a:r>
            <a:r>
              <a:rPr lang="en-US" altLang="ja-JP" dirty="0">
                <a:ea typeface="MS PGothic" pitchFamily="34" charset="-128"/>
              </a:rPr>
              <a:t>Tools </a:t>
            </a:r>
            <a:br>
              <a:rPr lang="en-US" altLang="ja-JP" dirty="0">
                <a:ea typeface="MS PGothic" pitchFamily="34" charset="-128"/>
              </a:rPr>
            </a:br>
            <a:r>
              <a:rPr lang="en-US" altLang="ja-JP" dirty="0">
                <a:ea typeface="MS PGothic" pitchFamily="34" charset="-128"/>
              </a:rPr>
              <a:t>&gt; Generate Linker Script</a:t>
            </a:r>
            <a:r>
              <a:rPr lang="en-US" dirty="0"/>
              <a:t>, or </a:t>
            </a:r>
            <a:br>
              <a:rPr lang="en-US" dirty="0"/>
            </a:br>
            <a:r>
              <a:rPr lang="en-US" dirty="0"/>
              <a:t>from the C/C++ perspective, </a:t>
            </a:r>
            <a:br>
              <a:rPr lang="en-US" dirty="0"/>
            </a:br>
            <a:r>
              <a:rPr lang="en-US" dirty="0"/>
              <a:t>right-click on &lt;project&gt; </a:t>
            </a:r>
            <a:br>
              <a:rPr lang="en-US" dirty="0"/>
            </a:br>
            <a:r>
              <a:rPr lang="en-US" dirty="0"/>
              <a:t>&gt;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/>
              <a:t>Generate Linker Script </a:t>
            </a:r>
          </a:p>
          <a:p>
            <a:r>
              <a:rPr lang="en-US" dirty="0"/>
              <a:t>The tool will create a new </a:t>
            </a:r>
            <a:br>
              <a:rPr lang="en-US" dirty="0"/>
            </a:br>
            <a:r>
              <a:rPr lang="en-US" dirty="0"/>
              <a:t>linker script (the old script is backed up)</a:t>
            </a:r>
          </a:p>
          <a:p>
            <a:endParaRPr lang="en-US" dirty="0"/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6800" y="1047150"/>
            <a:ext cx="3513138" cy="149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3352800"/>
            <a:ext cx="4339793" cy="292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782735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US" dirty="0"/>
              <a:t>Linker Script Generator GUI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066800"/>
            <a:ext cx="5638800" cy="55048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D20D1CC-F5B7-4C91-9078-83D524A71991}"/>
              </a:ext>
            </a:extLst>
          </p:cNvPr>
          <p:cNvSpPr/>
          <p:nvPr/>
        </p:nvSpPr>
        <p:spPr>
          <a:xfrm>
            <a:off x="533400" y="563090"/>
            <a:ext cx="8382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</a:rPr>
              <a:t>File location: C:\Xilinx\embedded\2015_2_zynq_labs\lab4\lab4.sdk\lab4\src\lscript.ld</a:t>
            </a:r>
          </a:p>
        </p:txBody>
      </p:sp>
    </p:spTree>
    <p:extLst>
      <p:ext uri="{BB962C8B-B14F-4D97-AF65-F5344CB8AC3E}">
        <p14:creationId xmlns:p14="http://schemas.microsoft.com/office/powerpoint/2010/main" val="40496535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US" dirty="0"/>
              <a:t>Lab #5: Writing Basic Software Application and Block RAM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7412778" y="1614272"/>
            <a:ext cx="1350222" cy="1976128"/>
          </a:xfrm>
          <a:prstGeom prst="rect">
            <a:avLst/>
          </a:prstGeom>
          <a:solidFill>
            <a:srgbClr val="FFC000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98" tIns="34299" rIns="68598" bIns="3429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buNone/>
            </a:pPr>
            <a:endParaRPr lang="en-US" dirty="0">
              <a:solidFill>
                <a:srgbClr val="002060"/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086471" y="1613100"/>
            <a:ext cx="3339741" cy="3644699"/>
          </a:xfrm>
          <a:prstGeom prst="rect">
            <a:avLst/>
          </a:prstGeom>
          <a:solidFill>
            <a:srgbClr val="FFC000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98" tIns="34299" rIns="68598" bIns="3429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buNone/>
            </a:pPr>
            <a:endParaRPr lang="en-US" dirty="0">
              <a:solidFill>
                <a:srgbClr val="002060"/>
              </a:solidFill>
              <a:effectLst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266244" y="1600200"/>
            <a:ext cx="2465331" cy="3644699"/>
          </a:xfrm>
          <a:prstGeom prst="rect">
            <a:avLst/>
          </a:prstGeom>
          <a:solidFill>
            <a:srgbClr val="92D050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98" tIns="34299" rIns="68598" bIns="3429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buNone/>
            </a:pPr>
            <a:endParaRPr lang="en-US" dirty="0">
              <a:solidFill>
                <a:srgbClr val="002060"/>
              </a:solidFill>
              <a:effectLst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2733190" y="1722791"/>
            <a:ext cx="927523" cy="3179207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algn="ctr">
              <a:buNone/>
            </a:pPr>
            <a:r>
              <a:rPr lang="en-US" sz="900" dirty="0">
                <a:solidFill>
                  <a:srgbClr val="FFFF00"/>
                </a:solidFill>
                <a:effectLst/>
              </a:rPr>
              <a:t>ARM</a:t>
            </a:r>
          </a:p>
          <a:p>
            <a:pPr algn="ctr">
              <a:buNone/>
            </a:pPr>
            <a:r>
              <a:rPr lang="en-US" sz="900" dirty="0">
                <a:solidFill>
                  <a:srgbClr val="FFFF00"/>
                </a:solidFill>
                <a:effectLst/>
              </a:rPr>
              <a:t>Cortex-A9</a:t>
            </a: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1415227" y="1869112"/>
            <a:ext cx="986804" cy="563231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>
            <a:spAutoFit/>
          </a:bodyPr>
          <a:lstStyle/>
          <a:p>
            <a:pPr algn="ctr">
              <a:buNone/>
            </a:pPr>
            <a:r>
              <a:rPr lang="en-US" sz="900" dirty="0">
                <a:solidFill>
                  <a:srgbClr val="FFFF00"/>
                </a:solidFill>
                <a:effectLst/>
              </a:rPr>
              <a:t>DDR3 </a:t>
            </a:r>
          </a:p>
          <a:p>
            <a:pPr algn="ctr">
              <a:buNone/>
            </a:pPr>
            <a:r>
              <a:rPr lang="en-US" sz="900" dirty="0">
                <a:solidFill>
                  <a:srgbClr val="FFFF00"/>
                </a:solidFill>
                <a:effectLst/>
              </a:rPr>
              <a:t>Memory </a:t>
            </a:r>
          </a:p>
          <a:p>
            <a:pPr algn="ctr">
              <a:buNone/>
            </a:pPr>
            <a:r>
              <a:rPr lang="en-US" sz="900" dirty="0">
                <a:solidFill>
                  <a:srgbClr val="FFFF00"/>
                </a:solidFill>
                <a:effectLst/>
              </a:rPr>
              <a:t>Controller</a:t>
            </a: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4185128" y="3119341"/>
            <a:ext cx="1011843" cy="20481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algn="ctr">
              <a:buNone/>
            </a:pPr>
            <a:r>
              <a:rPr lang="en-US" sz="900" dirty="0">
                <a:solidFill>
                  <a:srgbClr val="002060"/>
                </a:solidFill>
                <a:effectLst/>
              </a:rPr>
              <a:t>AXI </a:t>
            </a:r>
          </a:p>
          <a:p>
            <a:pPr algn="ctr">
              <a:buNone/>
            </a:pPr>
            <a:r>
              <a:rPr lang="en-US" sz="900" dirty="0">
                <a:solidFill>
                  <a:srgbClr val="002060"/>
                </a:solidFill>
                <a:effectLst/>
              </a:rPr>
              <a:t>Interconnect</a:t>
            </a:r>
          </a:p>
          <a:p>
            <a:pPr algn="ctr">
              <a:buNone/>
            </a:pPr>
            <a:r>
              <a:rPr lang="en-US" sz="900" dirty="0">
                <a:solidFill>
                  <a:srgbClr val="002060"/>
                </a:solidFill>
                <a:effectLst/>
              </a:rPr>
              <a:t>Block</a:t>
            </a:r>
            <a:endParaRPr lang="en-US" sz="750" dirty="0">
              <a:solidFill>
                <a:srgbClr val="002060"/>
              </a:solidFill>
              <a:effectLst/>
            </a:endParaRPr>
          </a:p>
        </p:txBody>
      </p:sp>
      <p:sp>
        <p:nvSpPr>
          <p:cNvPr id="14" name="Rectangle 18"/>
          <p:cNvSpPr>
            <a:spLocks noChangeArrowheads="1"/>
          </p:cNvSpPr>
          <p:nvPr/>
        </p:nvSpPr>
        <p:spPr bwMode="auto">
          <a:xfrm>
            <a:off x="5777435" y="3216702"/>
            <a:ext cx="1482604" cy="26502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algn="ctr">
              <a:buNone/>
            </a:pPr>
            <a:r>
              <a:rPr lang="en-US" sz="900" dirty="0">
                <a:solidFill>
                  <a:srgbClr val="002060"/>
                </a:solidFill>
                <a:effectLst/>
              </a:rPr>
              <a:t>AXI-BRAM Controller</a:t>
            </a:r>
          </a:p>
        </p:txBody>
      </p:sp>
      <p:sp>
        <p:nvSpPr>
          <p:cNvPr id="15" name="Line 19"/>
          <p:cNvSpPr>
            <a:spLocks noChangeShapeType="1"/>
          </p:cNvSpPr>
          <p:nvPr/>
        </p:nvSpPr>
        <p:spPr bwMode="auto">
          <a:xfrm flipV="1">
            <a:off x="5195747" y="3341582"/>
            <a:ext cx="569310" cy="655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buNone/>
            </a:pPr>
            <a:endParaRPr lang="en-US" dirty="0">
              <a:solidFill>
                <a:srgbClr val="002060"/>
              </a:solidFill>
              <a:effectLst/>
            </a:endParaRPr>
          </a:p>
        </p:txBody>
      </p:sp>
      <p:sp>
        <p:nvSpPr>
          <p:cNvPr id="16" name="AutoShape 21"/>
          <p:cNvSpPr>
            <a:spLocks noChangeArrowheads="1"/>
          </p:cNvSpPr>
          <p:nvPr/>
        </p:nvSpPr>
        <p:spPr bwMode="auto">
          <a:xfrm>
            <a:off x="304800" y="1967881"/>
            <a:ext cx="1101080" cy="331282"/>
          </a:xfrm>
          <a:prstGeom prst="leftRightArrow">
            <a:avLst>
              <a:gd name="adj1" fmla="val 50000"/>
              <a:gd name="adj2" fmla="val 64000"/>
            </a:avLst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anchor="ctr"/>
          <a:lstStyle/>
          <a:p>
            <a:pPr algn="ctr">
              <a:buNone/>
            </a:pPr>
            <a:r>
              <a:rPr lang="en-US" sz="750" b="1" dirty="0">
                <a:solidFill>
                  <a:srgbClr val="FFFF00"/>
                </a:solidFill>
                <a:effectLst/>
              </a:rPr>
              <a:t>Memory</a:t>
            </a:r>
          </a:p>
        </p:txBody>
      </p:sp>
      <p:sp>
        <p:nvSpPr>
          <p:cNvPr id="17" name="Rectangle 52"/>
          <p:cNvSpPr>
            <a:spLocks noChangeArrowheads="1"/>
          </p:cNvSpPr>
          <p:nvPr/>
        </p:nvSpPr>
        <p:spPr bwMode="auto">
          <a:xfrm>
            <a:off x="6246353" y="4675829"/>
            <a:ext cx="1011843" cy="331282"/>
          </a:xfrm>
          <a:prstGeom prst="rect">
            <a:avLst/>
          </a:prstGeom>
          <a:solidFill>
            <a:srgbClr val="71DAFF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algn="ctr">
              <a:buNone/>
            </a:pPr>
            <a:r>
              <a:rPr lang="en-US" sz="900" dirty="0">
                <a:solidFill>
                  <a:srgbClr val="002060"/>
                </a:solidFill>
                <a:effectLst/>
              </a:rPr>
              <a:t>GPIO</a:t>
            </a:r>
          </a:p>
        </p:txBody>
      </p:sp>
      <p:sp>
        <p:nvSpPr>
          <p:cNvPr id="18" name="Rectangle 53"/>
          <p:cNvSpPr>
            <a:spLocks noChangeArrowheads="1"/>
          </p:cNvSpPr>
          <p:nvPr/>
        </p:nvSpPr>
        <p:spPr bwMode="auto">
          <a:xfrm>
            <a:off x="1409735" y="2795095"/>
            <a:ext cx="1011843" cy="331282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algn="ctr">
              <a:buNone/>
            </a:pPr>
            <a:r>
              <a:rPr lang="en-US" sz="900" dirty="0">
                <a:solidFill>
                  <a:srgbClr val="FFFF00"/>
                </a:solidFill>
                <a:effectLst/>
              </a:rPr>
              <a:t>UART</a:t>
            </a:r>
          </a:p>
        </p:txBody>
      </p:sp>
      <p:sp>
        <p:nvSpPr>
          <p:cNvPr id="19" name="Line 54"/>
          <p:cNvSpPr>
            <a:spLocks noChangeShapeType="1"/>
          </p:cNvSpPr>
          <p:nvPr/>
        </p:nvSpPr>
        <p:spPr bwMode="auto">
          <a:xfrm flipV="1">
            <a:off x="5173493" y="4462827"/>
            <a:ext cx="1066109" cy="1031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buNone/>
            </a:pPr>
            <a:endParaRPr lang="en-US" dirty="0">
              <a:solidFill>
                <a:srgbClr val="002060"/>
              </a:solidFill>
              <a:effectLst/>
            </a:endParaRPr>
          </a:p>
        </p:txBody>
      </p:sp>
      <p:sp>
        <p:nvSpPr>
          <p:cNvPr id="20" name="Line 55"/>
          <p:cNvSpPr>
            <a:spLocks noChangeShapeType="1"/>
          </p:cNvSpPr>
          <p:nvPr/>
        </p:nvSpPr>
        <p:spPr bwMode="auto">
          <a:xfrm flipV="1">
            <a:off x="5173493" y="4840692"/>
            <a:ext cx="1076127" cy="179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buNone/>
            </a:pPr>
            <a:endParaRPr lang="en-US" dirty="0">
              <a:solidFill>
                <a:srgbClr val="002060"/>
              </a:solidFill>
              <a:effectLst/>
            </a:endParaRPr>
          </a:p>
        </p:txBody>
      </p:sp>
      <p:sp>
        <p:nvSpPr>
          <p:cNvPr id="21" name="AutoShape 56"/>
          <p:cNvSpPr>
            <a:spLocks noChangeArrowheads="1"/>
          </p:cNvSpPr>
          <p:nvPr/>
        </p:nvSpPr>
        <p:spPr bwMode="auto">
          <a:xfrm>
            <a:off x="308861" y="2788056"/>
            <a:ext cx="1095225" cy="331282"/>
          </a:xfrm>
          <a:prstGeom prst="leftRightArrow">
            <a:avLst>
              <a:gd name="adj1" fmla="val 50000"/>
              <a:gd name="adj2" fmla="val 64000"/>
            </a:avLst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anchor="ctr"/>
          <a:lstStyle/>
          <a:p>
            <a:pPr algn="ctr">
              <a:buNone/>
            </a:pPr>
            <a:r>
              <a:rPr lang="en-US" sz="750" b="1" dirty="0">
                <a:solidFill>
                  <a:srgbClr val="FFFF00"/>
                </a:solidFill>
                <a:effectLst/>
              </a:rPr>
              <a:t>RS232 </a:t>
            </a:r>
          </a:p>
        </p:txBody>
      </p:sp>
      <p:sp>
        <p:nvSpPr>
          <p:cNvPr id="22" name="AutoShape 57"/>
          <p:cNvSpPr>
            <a:spLocks noChangeArrowheads="1"/>
          </p:cNvSpPr>
          <p:nvPr/>
        </p:nvSpPr>
        <p:spPr bwMode="auto">
          <a:xfrm>
            <a:off x="7248107" y="4652213"/>
            <a:ext cx="1125350" cy="331282"/>
          </a:xfrm>
          <a:prstGeom prst="leftRightArrow">
            <a:avLst>
              <a:gd name="adj1" fmla="val 50000"/>
              <a:gd name="adj2" fmla="val 64000"/>
            </a:avLst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anchor="ctr"/>
          <a:lstStyle/>
          <a:p>
            <a:pPr algn="ctr">
              <a:buNone/>
            </a:pPr>
            <a:r>
              <a:rPr lang="en-US" sz="750" b="1" dirty="0">
                <a:solidFill>
                  <a:srgbClr val="FFFF00"/>
                </a:solidFill>
                <a:effectLst/>
              </a:rPr>
              <a:t>DIP Switches</a:t>
            </a:r>
          </a:p>
        </p:txBody>
      </p:sp>
      <p:cxnSp>
        <p:nvCxnSpPr>
          <p:cNvPr id="23" name="Straight Arrow Connector 22"/>
          <p:cNvCxnSpPr/>
          <p:nvPr/>
        </p:nvCxnSpPr>
        <p:spPr bwMode="auto">
          <a:xfrm>
            <a:off x="3660713" y="4158827"/>
            <a:ext cx="522731" cy="0"/>
          </a:xfrm>
          <a:prstGeom prst="straightConnector1">
            <a:avLst/>
          </a:prstGeom>
          <a:solidFill>
            <a:srgbClr val="0096C8"/>
          </a:solidFill>
          <a:ln w="8001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5249758" y="3125306"/>
            <a:ext cx="397866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788" dirty="0">
                <a:solidFill>
                  <a:srgbClr val="002060"/>
                </a:solidFill>
                <a:effectLst/>
              </a:rPr>
              <a:t>AXI4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48404" y="3733667"/>
            <a:ext cx="593432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788" dirty="0">
                <a:solidFill>
                  <a:srgbClr val="002060"/>
                </a:solidFill>
                <a:effectLst/>
              </a:rPr>
              <a:t>AXI4-Lite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42586" y="4636330"/>
            <a:ext cx="593432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788" dirty="0">
                <a:solidFill>
                  <a:srgbClr val="002060"/>
                </a:solidFill>
                <a:effectLst/>
              </a:rPr>
              <a:t>AXI4-Lite</a:t>
            </a:r>
          </a:p>
        </p:txBody>
      </p:sp>
      <p:sp>
        <p:nvSpPr>
          <p:cNvPr id="27" name="Rectangle 52"/>
          <p:cNvSpPr>
            <a:spLocks noChangeArrowheads="1"/>
          </p:cNvSpPr>
          <p:nvPr/>
        </p:nvSpPr>
        <p:spPr bwMode="auto">
          <a:xfrm>
            <a:off x="6234674" y="4265198"/>
            <a:ext cx="1011843" cy="331282"/>
          </a:xfrm>
          <a:prstGeom prst="rect">
            <a:avLst/>
          </a:prstGeom>
          <a:solidFill>
            <a:srgbClr val="71DAFF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algn="ctr">
              <a:buNone/>
            </a:pPr>
            <a:r>
              <a:rPr lang="en-US" sz="900" dirty="0">
                <a:solidFill>
                  <a:srgbClr val="002060"/>
                </a:solidFill>
                <a:effectLst/>
              </a:rPr>
              <a:t>GPIO</a:t>
            </a:r>
          </a:p>
        </p:txBody>
      </p:sp>
      <p:sp>
        <p:nvSpPr>
          <p:cNvPr id="28" name="Rectangle 52"/>
          <p:cNvSpPr>
            <a:spLocks noChangeArrowheads="1"/>
          </p:cNvSpPr>
          <p:nvPr/>
        </p:nvSpPr>
        <p:spPr bwMode="auto">
          <a:xfrm>
            <a:off x="6233066" y="3791542"/>
            <a:ext cx="1011843" cy="331282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algn="ctr">
              <a:buNone/>
            </a:pPr>
            <a:r>
              <a:rPr lang="en-US" sz="900" dirty="0">
                <a:solidFill>
                  <a:srgbClr val="002060"/>
                </a:solidFill>
                <a:effectLst/>
              </a:rPr>
              <a:t>LED_IP</a:t>
            </a:r>
          </a:p>
        </p:txBody>
      </p:sp>
      <p:sp>
        <p:nvSpPr>
          <p:cNvPr id="29" name="AutoShape 57"/>
          <p:cNvSpPr>
            <a:spLocks noChangeArrowheads="1"/>
          </p:cNvSpPr>
          <p:nvPr/>
        </p:nvSpPr>
        <p:spPr bwMode="auto">
          <a:xfrm>
            <a:off x="7246446" y="4257324"/>
            <a:ext cx="1127012" cy="331282"/>
          </a:xfrm>
          <a:prstGeom prst="leftRightArrow">
            <a:avLst>
              <a:gd name="adj1" fmla="val 50000"/>
              <a:gd name="adj2" fmla="val 64000"/>
            </a:avLst>
          </a:prstGeom>
          <a:solidFill>
            <a:srgbClr val="00B0F0"/>
          </a:solidFill>
          <a:ln w="0">
            <a:solidFill>
              <a:schemeClr val="tx1"/>
            </a:solidFill>
            <a:miter lim="800000"/>
            <a:headEnd/>
            <a:tailE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anchor="ctr"/>
          <a:lstStyle/>
          <a:p>
            <a:pPr algn="ctr">
              <a:buNone/>
            </a:pPr>
            <a:r>
              <a:rPr lang="en-US" sz="750" b="1" dirty="0">
                <a:solidFill>
                  <a:srgbClr val="FFFF00"/>
                </a:solidFill>
                <a:effectLst/>
              </a:rPr>
              <a:t>Push-Buttons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330896" y="4225669"/>
            <a:ext cx="593432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788" dirty="0">
                <a:solidFill>
                  <a:srgbClr val="002060"/>
                </a:solidFill>
                <a:effectLst/>
              </a:rPr>
              <a:t>AXI4-Lite</a:t>
            </a:r>
          </a:p>
        </p:txBody>
      </p:sp>
      <p:sp>
        <p:nvSpPr>
          <p:cNvPr id="31" name="AutoShape 57"/>
          <p:cNvSpPr>
            <a:spLocks noChangeArrowheads="1"/>
          </p:cNvSpPr>
          <p:nvPr/>
        </p:nvSpPr>
        <p:spPr bwMode="auto">
          <a:xfrm>
            <a:off x="7234850" y="3791542"/>
            <a:ext cx="1138608" cy="331282"/>
          </a:xfrm>
          <a:prstGeom prst="leftRightArrow">
            <a:avLst>
              <a:gd name="adj1" fmla="val 50000"/>
              <a:gd name="adj2" fmla="val 64000"/>
            </a:avLst>
          </a:prstGeom>
          <a:solidFill>
            <a:srgbClr val="00B0F0"/>
          </a:solidFill>
          <a:ln w="0">
            <a:solidFill>
              <a:schemeClr val="tx1"/>
            </a:solidFill>
            <a:miter lim="800000"/>
            <a:headEnd/>
            <a:tailE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anchor="ctr"/>
          <a:lstStyle/>
          <a:p>
            <a:pPr algn="ctr">
              <a:buNone/>
            </a:pPr>
            <a:r>
              <a:rPr lang="en-US" sz="750" b="1" dirty="0">
                <a:solidFill>
                  <a:srgbClr val="FFFF00"/>
                </a:solidFill>
                <a:effectLst/>
              </a:rPr>
              <a:t>LED</a:t>
            </a:r>
          </a:p>
        </p:txBody>
      </p:sp>
      <p:sp>
        <p:nvSpPr>
          <p:cNvPr id="32" name="Rectangle 18"/>
          <p:cNvSpPr>
            <a:spLocks noChangeArrowheads="1"/>
          </p:cNvSpPr>
          <p:nvPr/>
        </p:nvSpPr>
        <p:spPr bwMode="auto">
          <a:xfrm>
            <a:off x="7639192" y="3215395"/>
            <a:ext cx="1011843" cy="26502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algn="ctr">
              <a:buNone/>
            </a:pPr>
            <a:r>
              <a:rPr lang="en-US" sz="900" dirty="0">
                <a:solidFill>
                  <a:srgbClr val="002060"/>
                </a:solidFill>
                <a:effectLst/>
              </a:rPr>
              <a:t>BRAM</a:t>
            </a:r>
          </a:p>
        </p:txBody>
      </p:sp>
      <p:cxnSp>
        <p:nvCxnSpPr>
          <p:cNvPr id="33" name="Straight Connector 32"/>
          <p:cNvCxnSpPr/>
          <p:nvPr/>
        </p:nvCxnSpPr>
        <p:spPr bwMode="auto">
          <a:xfrm flipV="1">
            <a:off x="7273476" y="3347912"/>
            <a:ext cx="359000" cy="941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34" name="Line 54"/>
          <p:cNvSpPr>
            <a:spLocks noChangeShapeType="1"/>
          </p:cNvSpPr>
          <p:nvPr/>
        </p:nvSpPr>
        <p:spPr bwMode="auto">
          <a:xfrm flipV="1">
            <a:off x="5181849" y="3965608"/>
            <a:ext cx="1066109" cy="1031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buNone/>
            </a:pPr>
            <a:endParaRPr lang="en-US" dirty="0">
              <a:solidFill>
                <a:srgbClr val="002060"/>
              </a:solidFill>
              <a:effectLst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918747" y="4051339"/>
            <a:ext cx="788582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788" dirty="0">
                <a:solidFill>
                  <a:srgbClr val="FFFF00"/>
                </a:solidFill>
                <a:effectLst/>
              </a:rPr>
              <a:t>M_AXI_GP0</a:t>
            </a:r>
          </a:p>
        </p:txBody>
      </p:sp>
      <p:cxnSp>
        <p:nvCxnSpPr>
          <p:cNvPr id="36" name="Straight Arrow Connector 35"/>
          <p:cNvCxnSpPr/>
          <p:nvPr/>
        </p:nvCxnSpPr>
        <p:spPr bwMode="auto">
          <a:xfrm>
            <a:off x="2414939" y="2149014"/>
            <a:ext cx="303632" cy="0"/>
          </a:xfrm>
          <a:prstGeom prst="straightConnector1">
            <a:avLst/>
          </a:prstGeom>
          <a:solidFill>
            <a:schemeClr val="tx2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37" name="Straight Arrow Connector 36"/>
          <p:cNvCxnSpPr/>
          <p:nvPr/>
        </p:nvCxnSpPr>
        <p:spPr bwMode="auto">
          <a:xfrm>
            <a:off x="2427255" y="2971062"/>
            <a:ext cx="303632" cy="0"/>
          </a:xfrm>
          <a:prstGeom prst="straightConnector1">
            <a:avLst/>
          </a:prstGeom>
          <a:solidFill>
            <a:schemeClr val="tx2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38" name="Text Box 54"/>
          <p:cNvSpPr txBox="1">
            <a:spLocks noChangeArrowheads="1"/>
          </p:cNvSpPr>
          <p:nvPr/>
        </p:nvSpPr>
        <p:spPr bwMode="auto">
          <a:xfrm>
            <a:off x="1631028" y="4660693"/>
            <a:ext cx="458779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US" sz="1650" b="1" dirty="0">
                <a:solidFill>
                  <a:srgbClr val="002060"/>
                </a:solidFill>
                <a:effectLst/>
              </a:rPr>
              <a:t>PS</a:t>
            </a:r>
          </a:p>
        </p:txBody>
      </p:sp>
      <p:sp>
        <p:nvSpPr>
          <p:cNvPr id="39" name="Text Box 54"/>
          <p:cNvSpPr txBox="1">
            <a:spLocks noChangeArrowheads="1"/>
          </p:cNvSpPr>
          <p:nvPr/>
        </p:nvSpPr>
        <p:spPr bwMode="auto">
          <a:xfrm>
            <a:off x="7695779" y="1758865"/>
            <a:ext cx="445955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US" sz="1650" b="1" dirty="0">
                <a:solidFill>
                  <a:srgbClr val="002060"/>
                </a:solidFill>
                <a:effectLst/>
              </a:rPr>
              <a:t>PL</a:t>
            </a:r>
          </a:p>
        </p:txBody>
      </p:sp>
    </p:spTree>
    <p:extLst>
      <p:ext uri="{BB962C8B-B14F-4D97-AF65-F5344CB8AC3E}">
        <p14:creationId xmlns:p14="http://schemas.microsoft.com/office/powerpoint/2010/main" val="22893920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US" dirty="0"/>
              <a:t>Board Support Package Macros in led_ip.h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685800"/>
            <a:ext cx="2371725" cy="33116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715818"/>
            <a:ext cx="6934200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#ifndef LED_IP_H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#define LED_IP_H</a:t>
            </a:r>
          </a:p>
          <a:p>
            <a:pPr>
              <a:buNone/>
            </a:pPr>
            <a:endParaRPr lang="en-US" sz="1400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endParaRPr lang="en-US" sz="1400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/****************** Include Files ********************/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#include "xil_types.h"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#include "xstatus.h"</a:t>
            </a:r>
          </a:p>
          <a:p>
            <a:pPr>
              <a:buNone/>
            </a:pPr>
            <a:endParaRPr lang="en-US" sz="1400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#define LED_IP_S_AXI_SLV_REG0_OFFSET 0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#define LED_IP_S_AXI_SLV_REG1_OFFSET 4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#define LED_IP_S_AXI_SLV_REG2_OFFSET 8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#define LED_IP_S_AXI_SLV_REG3_OFFSET 12</a:t>
            </a:r>
          </a:p>
          <a:p>
            <a:pPr>
              <a:buNone/>
            </a:pPr>
            <a:endParaRPr lang="en-US" sz="1400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endParaRPr lang="en-US" sz="1400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#define LED_IP_mWriteReg(BaseAddress, RegOffset, Data) \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  </a:t>
            </a:r>
            <a:r>
              <a:rPr lang="en-US" sz="1400" b="1" dirty="0">
                <a:solidFill>
                  <a:srgbClr val="002060"/>
                </a:solidFill>
                <a:effectLst/>
              </a:rPr>
              <a:t>Xil_Out32((BaseAddress) + (RegOffset), (u32)(Data))</a:t>
            </a:r>
          </a:p>
          <a:p>
            <a:pPr>
              <a:buNone/>
            </a:pPr>
            <a:endParaRPr lang="en-US" sz="1400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#define LED_IP_mReadReg(BaseAddress, RegOffset) \</a:t>
            </a:r>
          </a:p>
          <a:p>
            <a:pPr>
              <a:buNone/>
            </a:pPr>
            <a:r>
              <a:rPr lang="en-US" sz="1400" b="1" dirty="0">
                <a:solidFill>
                  <a:srgbClr val="002060"/>
                </a:solidFill>
                <a:effectLst/>
              </a:rPr>
              <a:t>    Xil_In32((BaseAddress) + (RegOffset))</a:t>
            </a:r>
          </a:p>
          <a:p>
            <a:pPr>
              <a:buNone/>
            </a:pPr>
            <a:endParaRPr lang="en-US" sz="1400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XStatus LED_IP_Reg_SelfTest(void * baseaddr_p);</a:t>
            </a:r>
          </a:p>
        </p:txBody>
      </p:sp>
    </p:spTree>
    <p:extLst>
      <p:ext uri="{BB962C8B-B14F-4D97-AF65-F5344CB8AC3E}">
        <p14:creationId xmlns:p14="http://schemas.microsoft.com/office/powerpoint/2010/main" val="3024964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346324"/>
            <a:ext cx="7448550" cy="422804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 pins for HDMI on Zybo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HDMI_CLK_P &amp; _N: H16, H17</a:t>
            </a:r>
          </a:p>
          <a:p>
            <a:r>
              <a:rPr lang="en-US" dirty="0"/>
              <a:t>HDMI_D1_P &amp; _N : C20, B20</a:t>
            </a:r>
          </a:p>
          <a:p>
            <a:r>
              <a:rPr lang="en-US" dirty="0"/>
              <a:t>HDMI_D2_P &amp; _N: B19, A20</a:t>
            </a:r>
          </a:p>
          <a:p>
            <a:r>
              <a:rPr lang="en-US" dirty="0"/>
              <a:t>HDMI_D0_P &amp; _N: D19, D20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653" y="630766"/>
            <a:ext cx="4341006" cy="2971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8836" y="5867400"/>
            <a:ext cx="3511930" cy="82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856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US" dirty="0"/>
              <a:t>Xil_Out32(),  Xil_in32() in standard_v4_2/src/xil_io.c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752760"/>
            <a:ext cx="7492419" cy="2997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/* Performs an input operation for a 32-bit memory location by reading from the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* specified address and returning the Value read from that address.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** @paramAddr contains the address to perform the input operation at.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* @returnThe Value read from the specified input address.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* @noteNone. */</a:t>
            </a:r>
          </a:p>
          <a:p>
            <a:pPr>
              <a:buNone/>
            </a:pPr>
            <a:endParaRPr lang="en-US" sz="1600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u32 Xil_In32(u32 Addr)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{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return *(volatile u32 *) Addr;</a:t>
            </a:r>
          </a:p>
          <a:p>
            <a:pPr>
              <a:buNone/>
            </a:pPr>
            <a:r>
              <a:rPr lang="en-US" sz="1600" dirty="0">
                <a:solidFill>
                  <a:srgbClr val="002060"/>
                </a:solidFill>
                <a:effectLst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8800" y="3750504"/>
            <a:ext cx="6553200" cy="2634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/* Performs an output operation for a 32-bit memory location by writing the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* specified Value to the specified address.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* @paramOutAddress contains the address to perform the output operation at.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* @paramValue contains the Value to be output at the specified address.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* @returnNone.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* @noteNone */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void Xil_Out32(u32 OutAddress, u32 Value)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{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*(volatile u32 *) OutAddress = Value;</a:t>
            </a:r>
          </a:p>
          <a:p>
            <a:pPr>
              <a:buNone/>
            </a:pPr>
            <a:r>
              <a:rPr lang="en-US" sz="1400" dirty="0">
                <a:solidFill>
                  <a:srgbClr val="002060"/>
                </a:solidFill>
                <a:effectLst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04281" y="2590800"/>
            <a:ext cx="455871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Read (return) content at address Addr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4600" y="6200405"/>
            <a:ext cx="50292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800" dirty="0">
                <a:solidFill>
                  <a:srgbClr val="002060"/>
                </a:solidFill>
                <a:effectLst/>
              </a:rPr>
              <a:t>Write (store) Value to content at address Addr</a:t>
            </a:r>
          </a:p>
        </p:txBody>
      </p:sp>
    </p:spTree>
    <p:extLst>
      <p:ext uri="{BB962C8B-B14F-4D97-AF65-F5344CB8AC3E}">
        <p14:creationId xmlns:p14="http://schemas.microsoft.com/office/powerpoint/2010/main" val="34849062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US" dirty="0"/>
              <a:t>LED device defined in xparameters.h</a:t>
            </a:r>
          </a:p>
        </p:txBody>
      </p:sp>
      <p:sp>
        <p:nvSpPr>
          <p:cNvPr id="40" name="Rectangle 3"/>
          <p:cNvSpPr txBox="1">
            <a:spLocks noChangeArrowheads="1"/>
          </p:cNvSpPr>
          <p:nvPr/>
        </p:nvSpPr>
        <p:spPr>
          <a:xfrm>
            <a:off x="378977" y="1143000"/>
            <a:ext cx="8233646" cy="320208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60000"/>
              </a:spcBef>
              <a:spcAft>
                <a:spcPct val="0"/>
              </a:spcAft>
              <a:buClr>
                <a:srgbClr val="6600CC"/>
              </a:buClr>
              <a:buFont typeface="Wingdings" pitchFamily="2" charset="2"/>
              <a:buChar char="q"/>
              <a:defRPr kumimoji="1" sz="2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rgbClr val="6600CC"/>
              </a:buClr>
              <a:buFont typeface="Courier New" pitchFamily="49" charset="0"/>
              <a:buChar char="o"/>
              <a:defRPr kumimoji="1" sz="1800">
                <a:solidFill>
                  <a:srgbClr val="FF0000"/>
                </a:solidFill>
                <a:latin typeface="+mn-lt"/>
              </a:defRPr>
            </a:lvl2pPr>
            <a:lvl3pPr marL="1143000" indent="-228600" algn="l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6600CC"/>
              </a:buClr>
              <a:buFont typeface="Vivaldi" pitchFamily="66" charset="0"/>
              <a:buChar char="#"/>
              <a:defRPr kumimoji="1">
                <a:solidFill>
                  <a:srgbClr val="FF0000"/>
                </a:solidFill>
                <a:latin typeface="+mn-lt"/>
              </a:defRPr>
            </a:lvl3pPr>
            <a:lvl4pPr marL="1600200" indent="-228600" algn="l" rtl="0" eaLnBrk="1" fontAlgn="base" hangingPunct="1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4pPr>
            <a:lvl5pPr marL="2057400" indent="-228600" algn="l" rtl="0" eaLnBrk="1" fontAlgn="base" hangingPunct="1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5pPr>
            <a:lvl6pPr marL="2514600" indent="-228600" algn="l" rtl="0" eaLnBrk="1" fontAlgn="base" hangingPunct="1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6pPr>
            <a:lvl7pPr marL="2971800" indent="-228600" algn="l" rtl="0" eaLnBrk="1" fontAlgn="base" hangingPunct="1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7pPr>
            <a:lvl8pPr marL="3429000" indent="-228600" algn="l" rtl="0" eaLnBrk="1" fontAlgn="base" hangingPunct="1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8pPr>
            <a:lvl9pPr marL="3886200" indent="-228600" algn="l" rtl="0" eaLnBrk="1" fontAlgn="base" hangingPunct="1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kern="0" dirty="0">
              <a:solidFill>
                <a:srgbClr val="002060"/>
              </a:solidFill>
              <a:effectLst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84805" y="914400"/>
            <a:ext cx="7848600" cy="320208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60000"/>
              </a:spcBef>
              <a:spcAft>
                <a:spcPct val="0"/>
              </a:spcAft>
              <a:buClr>
                <a:srgbClr val="6600CC"/>
              </a:buClr>
              <a:buFont typeface="Wingdings" pitchFamily="2" charset="2"/>
              <a:buChar char="q"/>
              <a:defRPr kumimoji="1" sz="2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rgbClr val="6600CC"/>
              </a:buClr>
              <a:buFont typeface="Courier New" pitchFamily="49" charset="0"/>
              <a:buChar char="o"/>
              <a:defRPr kumimoji="1" sz="1800">
                <a:solidFill>
                  <a:srgbClr val="FF0000"/>
                </a:solidFill>
                <a:latin typeface="+mn-lt"/>
              </a:defRPr>
            </a:lvl2pPr>
            <a:lvl3pPr marL="1143000" indent="-228600" algn="l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6600CC"/>
              </a:buClr>
              <a:buFont typeface="Vivaldi" pitchFamily="66" charset="0"/>
              <a:buChar char="#"/>
              <a:defRPr kumimoji="1">
                <a:solidFill>
                  <a:srgbClr val="FF0000"/>
                </a:solidFill>
                <a:latin typeface="+mn-lt"/>
              </a:defRPr>
            </a:lvl3pPr>
            <a:lvl4pPr marL="1600200" indent="-228600" algn="l" rtl="0" eaLnBrk="1" fontAlgn="base" hangingPunct="1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4pPr>
            <a:lvl5pPr marL="2057400" indent="-228600" algn="l" rtl="0" eaLnBrk="1" fontAlgn="base" hangingPunct="1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5pPr>
            <a:lvl6pPr marL="2514600" indent="-228600" algn="l" rtl="0" eaLnBrk="1" fontAlgn="base" hangingPunct="1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6pPr>
            <a:lvl7pPr marL="2971800" indent="-228600" algn="l" rtl="0" eaLnBrk="1" fontAlgn="base" hangingPunct="1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7pPr>
            <a:lvl8pPr marL="3429000" indent="-228600" algn="l" rtl="0" eaLnBrk="1" fontAlgn="base" hangingPunct="1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8pPr>
            <a:lvl9pPr marL="3886200" indent="-228600" algn="l" rtl="0" eaLnBrk="1" fontAlgn="base" hangingPunct="1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  <a:effectLst/>
              </a:rPr>
              <a:t>/* Definitions for driver LED_IP */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  <a:effectLst/>
              </a:rPr>
              <a:t>#define XPAR_LED_IP_NUM_INSTANCES 1</a:t>
            </a: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  <a:effectLst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  <a:effectLst/>
              </a:rPr>
              <a:t>/* Definitions for peripheral LED_IP_0 */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  <a:effectLst/>
              </a:rPr>
              <a:t>#define XPAR_LED_IP_0_DEVICE_ID 0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  <a:effectLst/>
              </a:rPr>
              <a:t>#define XPAR_LED_IP_0_S_AXI_BASEADDR 0x43C00000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  <a:effectLst/>
              </a:rPr>
              <a:t>#define XPAR_LED_IP_0_S_AXI_HIGHADDR 0x43C0FFFF</a:t>
            </a:r>
          </a:p>
        </p:txBody>
      </p:sp>
    </p:spTree>
    <p:extLst>
      <p:ext uri="{BB962C8B-B14F-4D97-AF65-F5344CB8AC3E}">
        <p14:creationId xmlns:p14="http://schemas.microsoft.com/office/powerpoint/2010/main" val="21004553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US" dirty="0"/>
              <a:t>Lab #5 main() to display slide switch values on LEDs</a:t>
            </a:r>
          </a:p>
        </p:txBody>
      </p:sp>
      <p:sp>
        <p:nvSpPr>
          <p:cNvPr id="40" name="Rectangle 3"/>
          <p:cNvSpPr txBox="1">
            <a:spLocks noChangeArrowheads="1"/>
          </p:cNvSpPr>
          <p:nvPr/>
        </p:nvSpPr>
        <p:spPr>
          <a:xfrm>
            <a:off x="378977" y="1143000"/>
            <a:ext cx="8233646" cy="320208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60000"/>
              </a:spcBef>
              <a:spcAft>
                <a:spcPct val="0"/>
              </a:spcAft>
              <a:buClr>
                <a:srgbClr val="6600CC"/>
              </a:buClr>
              <a:buFont typeface="Wingdings" pitchFamily="2" charset="2"/>
              <a:buChar char="q"/>
              <a:defRPr kumimoji="1" sz="2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rgbClr val="6600CC"/>
              </a:buClr>
              <a:buFont typeface="Courier New" pitchFamily="49" charset="0"/>
              <a:buChar char="o"/>
              <a:defRPr kumimoji="1" sz="1800">
                <a:solidFill>
                  <a:srgbClr val="FF0000"/>
                </a:solidFill>
                <a:latin typeface="+mn-lt"/>
              </a:defRPr>
            </a:lvl2pPr>
            <a:lvl3pPr marL="1143000" indent="-228600" algn="l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6600CC"/>
              </a:buClr>
              <a:buFont typeface="Vivaldi" pitchFamily="66" charset="0"/>
              <a:buChar char="#"/>
              <a:defRPr kumimoji="1">
                <a:solidFill>
                  <a:srgbClr val="FF0000"/>
                </a:solidFill>
                <a:latin typeface="+mn-lt"/>
              </a:defRPr>
            </a:lvl3pPr>
            <a:lvl4pPr marL="1600200" indent="-228600" algn="l" rtl="0" eaLnBrk="1" fontAlgn="base" hangingPunct="1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4pPr>
            <a:lvl5pPr marL="2057400" indent="-228600" algn="l" rtl="0" eaLnBrk="1" fontAlgn="base" hangingPunct="1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5pPr>
            <a:lvl6pPr marL="2514600" indent="-228600" algn="l" rtl="0" eaLnBrk="1" fontAlgn="base" hangingPunct="1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6pPr>
            <a:lvl7pPr marL="2971800" indent="-228600" algn="l" rtl="0" eaLnBrk="1" fontAlgn="base" hangingPunct="1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7pPr>
            <a:lvl8pPr marL="3429000" indent="-228600" algn="l" rtl="0" eaLnBrk="1" fontAlgn="base" hangingPunct="1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8pPr>
            <a:lvl9pPr marL="3886200" indent="-228600" algn="l" rtl="0" eaLnBrk="1" fontAlgn="base" hangingPunct="1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kern="0" dirty="0">
              <a:solidFill>
                <a:srgbClr val="002060"/>
              </a:solidFill>
              <a:effectLst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68817" y="762000"/>
            <a:ext cx="8153400" cy="55626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60000"/>
              </a:spcBef>
              <a:spcAft>
                <a:spcPct val="0"/>
              </a:spcAft>
              <a:buClr>
                <a:srgbClr val="6600CC"/>
              </a:buClr>
              <a:buFont typeface="Wingdings" pitchFamily="2" charset="2"/>
              <a:buChar char="q"/>
              <a:defRPr kumimoji="1" sz="2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rgbClr val="6600CC"/>
              </a:buClr>
              <a:buFont typeface="Courier New" pitchFamily="49" charset="0"/>
              <a:buChar char="o"/>
              <a:defRPr kumimoji="1" sz="1800">
                <a:solidFill>
                  <a:srgbClr val="FF0000"/>
                </a:solidFill>
                <a:latin typeface="+mn-lt"/>
              </a:defRPr>
            </a:lvl2pPr>
            <a:lvl3pPr marL="1143000" indent="-228600" algn="l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6600CC"/>
              </a:buClr>
              <a:buFont typeface="Vivaldi" pitchFamily="66" charset="0"/>
              <a:buChar char="#"/>
              <a:defRPr kumimoji="1">
                <a:solidFill>
                  <a:srgbClr val="FF0000"/>
                </a:solidFill>
                <a:latin typeface="+mn-lt"/>
              </a:defRPr>
            </a:lvl3pPr>
            <a:lvl4pPr marL="1600200" indent="-228600" algn="l" rtl="0" eaLnBrk="1" fontAlgn="base" hangingPunct="1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4pPr>
            <a:lvl5pPr marL="2057400" indent="-228600" algn="l" rtl="0" eaLnBrk="1" fontAlgn="base" hangingPunct="1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5pPr>
            <a:lvl6pPr marL="2514600" indent="-228600" algn="l" rtl="0" eaLnBrk="1" fontAlgn="base" hangingPunct="1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6pPr>
            <a:lvl7pPr marL="2971800" indent="-228600" algn="l" rtl="0" eaLnBrk="1" fontAlgn="base" hangingPunct="1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7pPr>
            <a:lvl8pPr marL="3429000" indent="-228600" algn="l" rtl="0" eaLnBrk="1" fontAlgn="base" hangingPunct="1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8pPr>
            <a:lvl9pPr marL="3886200" indent="-228600" algn="l" rtl="0" eaLnBrk="1" fontAlgn="base" hangingPunct="1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#include "xparameters.h"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#include "xgpio.h"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#include "led_ip.h"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int main (void) 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{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   XGpio dip, push;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   int i, psb_check, dip_check;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   xil_printf("-- Start of the Program --\r\n");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    XGpio_Initialize(&amp;dip, XPAR_SWITCHES_DEVICE_ID);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   XGpio_SetDataDirection(&amp;dip, 1, 0xffffffff);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   XGpio_Initialize(&amp;push, XPAR_BUTTONS_DEVICE_ID); 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   XGpio_SetDataDirection(&amp;push, 1, 0xffffffff);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   while (1)   {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  psb_check = XGpio_DiscreteRead(&amp;push, 1);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  xil_printf("Push Buttons Status %x\r\n", psb_check);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  dip_check = XGpio_DiscreteRead(&amp;dip, 1);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  xil_printf("DIP Switch Status %x\r\n", dip_check);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002060"/>
                </a:solidFill>
                <a:effectLst/>
              </a:rPr>
              <a:t>   LED_IP_mWriteReg(XPAR_LED_IP_S_AXI_BASEADDR,0,dip_check);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  for (i=0; i&lt;9999999; i++);  }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effectLst/>
              </a:rPr>
              <a:t>}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504" y="838200"/>
            <a:ext cx="3980597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445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Three Linker Memory Options: Internal, Block RAM, DDR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ps7_ram_0_S_AXI_BASEADDR, fastest, internal RAM in PS based at 0x00000000 or 0xFFFF0000 </a:t>
            </a:r>
          </a:p>
          <a:p>
            <a:r>
              <a:rPr lang="en-US" dirty="0"/>
              <a:t>ps7_ddr_0_S_AXI_BASEADDR, faster, external DDR memory based at 0x00100000</a:t>
            </a:r>
          </a:p>
          <a:p>
            <a:r>
              <a:rPr lang="en-US" dirty="0"/>
              <a:t>axi_bram_ctrl_0, slow, very slow – internal block RAM in PL based at 0x40000000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34" y="3012086"/>
            <a:ext cx="6229069" cy="3676579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32111" y="3657600"/>
            <a:ext cx="3264542" cy="3062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003688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Memory Clock Speeds: Internal, Block RAM, DDR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650MHz - ps7_ram_0_S_AXI_BASEADDR</a:t>
            </a:r>
          </a:p>
          <a:p>
            <a:r>
              <a:rPr lang="en-US" dirty="0"/>
              <a:t>525MHz - ps7_ddr_0_S_AXI_BASEADDR</a:t>
            </a:r>
          </a:p>
          <a:p>
            <a:r>
              <a:rPr lang="en-US" dirty="0"/>
              <a:t>100MHz - axi_bram_ctrl_0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43" y="2362200"/>
            <a:ext cx="8091913" cy="360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1035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Heap and Stack with Internal RAM: ps7_ram_0_S_AXI_BASEADDR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14400"/>
            <a:ext cx="8020050" cy="491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59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Object Dump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altLang="en-US" sz="1400" dirty="0"/>
              <a:t>Display information from object files and executables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en-US" sz="1400" dirty="0"/>
              <a:t>Header information, memory map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en-US" sz="1400" dirty="0"/>
              <a:t>Data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en-US" sz="1400" dirty="0"/>
              <a:t>Disassemble code</a:t>
            </a:r>
          </a:p>
        </p:txBody>
      </p:sp>
      <p:sp>
        <p:nvSpPr>
          <p:cNvPr id="40" name="Rectangle 3"/>
          <p:cNvSpPr txBox="1">
            <a:spLocks noChangeArrowheads="1"/>
          </p:cNvSpPr>
          <p:nvPr/>
        </p:nvSpPr>
        <p:spPr>
          <a:xfrm>
            <a:off x="378977" y="1143000"/>
            <a:ext cx="8233646" cy="320208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60000"/>
              </a:spcBef>
              <a:spcAft>
                <a:spcPct val="0"/>
              </a:spcAft>
              <a:buClr>
                <a:srgbClr val="6600CC"/>
              </a:buClr>
              <a:buFont typeface="Wingdings" pitchFamily="2" charset="2"/>
              <a:buChar char="q"/>
              <a:defRPr kumimoji="1" sz="2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rgbClr val="6600CC"/>
              </a:buClr>
              <a:buFont typeface="Courier New" pitchFamily="49" charset="0"/>
              <a:buChar char="o"/>
              <a:defRPr kumimoji="1" sz="1800">
                <a:solidFill>
                  <a:srgbClr val="FF0000"/>
                </a:solidFill>
                <a:latin typeface="+mn-lt"/>
              </a:defRPr>
            </a:lvl2pPr>
            <a:lvl3pPr marL="1143000" indent="-228600" algn="l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6600CC"/>
              </a:buClr>
              <a:buFont typeface="Vivaldi" pitchFamily="66" charset="0"/>
              <a:buChar char="#"/>
              <a:defRPr kumimoji="1">
                <a:solidFill>
                  <a:srgbClr val="FF0000"/>
                </a:solidFill>
                <a:latin typeface="+mn-lt"/>
              </a:defRPr>
            </a:lvl3pPr>
            <a:lvl4pPr marL="1600200" indent="-228600" algn="l" rtl="0" eaLnBrk="1" fontAlgn="base" hangingPunct="1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4pPr>
            <a:lvl5pPr marL="2057400" indent="-228600" algn="l" rtl="0" eaLnBrk="1" fontAlgn="base" hangingPunct="1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5pPr>
            <a:lvl6pPr marL="2514600" indent="-228600" algn="l" rtl="0" eaLnBrk="1" fontAlgn="base" hangingPunct="1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6pPr>
            <a:lvl7pPr marL="2971800" indent="-228600" algn="l" rtl="0" eaLnBrk="1" fontAlgn="base" hangingPunct="1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7pPr>
            <a:lvl8pPr marL="3429000" indent="-228600" algn="l" rtl="0" eaLnBrk="1" fontAlgn="base" hangingPunct="1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8pPr>
            <a:lvl9pPr marL="3886200" indent="-228600" algn="l" rtl="0" eaLnBrk="1" fontAlgn="base" hangingPunct="1">
              <a:lnSpc>
                <a:spcPct val="75000"/>
              </a:lnSpc>
              <a:spcBef>
                <a:spcPct val="3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9pPr>
          </a:lstStyle>
          <a:p>
            <a:pPr marL="0" indent="0">
              <a:buNone/>
            </a:pPr>
            <a:endParaRPr lang="en-US" sz="1400" kern="0" dirty="0">
              <a:solidFill>
                <a:srgbClr val="002060"/>
              </a:solidFill>
              <a:effectLst/>
            </a:endParaRP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886" y="2102749"/>
            <a:ext cx="6436478" cy="4484676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</p:pic>
      <p:sp>
        <p:nvSpPr>
          <p:cNvPr id="7" name="Line 3"/>
          <p:cNvSpPr>
            <a:spLocks noChangeShapeType="1"/>
          </p:cNvSpPr>
          <p:nvPr/>
        </p:nvSpPr>
        <p:spPr bwMode="auto">
          <a:xfrm flipV="1">
            <a:off x="1107846" y="3096356"/>
            <a:ext cx="732176" cy="274638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oval" w="med" len="med"/>
          </a:ln>
        </p:spPr>
        <p:txBody>
          <a:bodyPr wrap="none" anchor="ctr"/>
          <a:lstStyle/>
          <a:p>
            <a:pPr>
              <a:buNone/>
            </a:pPr>
            <a:endParaRPr lang="en-US" sz="1400" dirty="0">
              <a:solidFill>
                <a:srgbClr val="002060"/>
              </a:solidFill>
              <a:effectLst/>
            </a:endParaRPr>
          </a:p>
        </p:txBody>
      </p:sp>
      <p:sp>
        <p:nvSpPr>
          <p:cNvPr id="8" name="Line 4"/>
          <p:cNvSpPr>
            <a:spLocks noChangeShapeType="1"/>
          </p:cNvSpPr>
          <p:nvPr/>
        </p:nvSpPr>
        <p:spPr bwMode="auto">
          <a:xfrm>
            <a:off x="5462812" y="3069369"/>
            <a:ext cx="275095" cy="98425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 type="oval" w="med" len="med"/>
            <a:tailEnd/>
          </a:ln>
        </p:spPr>
        <p:txBody>
          <a:bodyPr wrap="none" anchor="ctr"/>
          <a:lstStyle/>
          <a:p>
            <a:pPr>
              <a:buNone/>
            </a:pPr>
            <a:endParaRPr lang="en-US" sz="1400" dirty="0">
              <a:solidFill>
                <a:srgbClr val="002060"/>
              </a:solidFill>
              <a:effectLst/>
            </a:endParaRPr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 flipV="1">
            <a:off x="4303181" y="3056670"/>
            <a:ext cx="95225" cy="1023937"/>
          </a:xfrm>
          <a:prstGeom prst="line">
            <a:avLst/>
          </a:prstGeom>
          <a:noFill/>
          <a:ln w="34925">
            <a:solidFill>
              <a:srgbClr val="FFFF00"/>
            </a:solidFill>
            <a:round/>
            <a:headEnd/>
            <a:tailEnd type="oval" w="med" len="med"/>
          </a:ln>
        </p:spPr>
        <p:txBody>
          <a:bodyPr wrap="none" anchor="ctr"/>
          <a:lstStyle/>
          <a:p>
            <a:pPr>
              <a:buNone/>
            </a:pPr>
            <a:endParaRPr lang="en-US" sz="1400" dirty="0">
              <a:solidFill>
                <a:srgbClr val="002060"/>
              </a:solidFill>
              <a:effectLst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360083" y="3568638"/>
            <a:ext cx="856325" cy="56630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US" sz="1400" b="1" dirty="0">
                <a:solidFill>
                  <a:srgbClr val="002060"/>
                </a:solidFill>
                <a:effectLst/>
              </a:rPr>
              <a:t>Section</a:t>
            </a:r>
          </a:p>
          <a:p>
            <a:pPr algn="ctr">
              <a:buNone/>
            </a:pPr>
            <a:r>
              <a:rPr lang="en-US" sz="1400" b="1" dirty="0">
                <a:solidFill>
                  <a:srgbClr val="002060"/>
                </a:solidFill>
                <a:effectLst/>
              </a:rPr>
              <a:t>Name</a:t>
            </a: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5547620" y="4066319"/>
            <a:ext cx="1000595" cy="738664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US" sz="1400" b="1" dirty="0">
                <a:solidFill>
                  <a:srgbClr val="002060"/>
                </a:solidFill>
                <a:effectLst/>
              </a:rPr>
              <a:t>Loadable</a:t>
            </a:r>
            <a:br>
              <a:rPr lang="en-US" sz="1400" b="1" dirty="0">
                <a:solidFill>
                  <a:srgbClr val="002060"/>
                </a:solidFill>
                <a:effectLst/>
              </a:rPr>
            </a:br>
            <a:r>
              <a:rPr lang="en-US" sz="1400" b="1" dirty="0">
                <a:solidFill>
                  <a:srgbClr val="002060"/>
                </a:solidFill>
                <a:effectLst/>
              </a:rPr>
              <a:t>Memory</a:t>
            </a:r>
            <a:br>
              <a:rPr lang="en-US" sz="1400" b="1" dirty="0">
                <a:solidFill>
                  <a:srgbClr val="002060"/>
                </a:solidFill>
                <a:effectLst/>
              </a:rPr>
            </a:br>
            <a:r>
              <a:rPr lang="en-US" sz="1400" b="1" dirty="0">
                <a:solidFill>
                  <a:srgbClr val="002060"/>
                </a:solidFill>
                <a:effectLst/>
              </a:rPr>
              <a:t>Address</a:t>
            </a: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3878162" y="4056794"/>
            <a:ext cx="915635" cy="738664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US" sz="1400" b="1" dirty="0">
                <a:solidFill>
                  <a:srgbClr val="002060"/>
                </a:solidFill>
                <a:effectLst/>
              </a:rPr>
              <a:t>Virtual</a:t>
            </a:r>
            <a:br>
              <a:rPr lang="en-US" sz="1400" b="1" dirty="0">
                <a:solidFill>
                  <a:srgbClr val="002060"/>
                </a:solidFill>
                <a:effectLst/>
              </a:rPr>
            </a:br>
            <a:r>
              <a:rPr lang="en-US" sz="1400" b="1" dirty="0">
                <a:solidFill>
                  <a:srgbClr val="002060"/>
                </a:solidFill>
                <a:effectLst/>
              </a:rPr>
              <a:t>Memory</a:t>
            </a:r>
            <a:br>
              <a:rPr lang="en-US" sz="1400" b="1" dirty="0">
                <a:solidFill>
                  <a:srgbClr val="002060"/>
                </a:solidFill>
                <a:effectLst/>
              </a:rPr>
            </a:br>
            <a:r>
              <a:rPr lang="en-US" sz="1400" b="1" dirty="0">
                <a:solidFill>
                  <a:srgbClr val="002060"/>
                </a:solidFill>
                <a:effectLst/>
              </a:rPr>
              <a:t>Address</a:t>
            </a: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1800182" y="4215544"/>
            <a:ext cx="1279517" cy="30777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US" sz="1400" b="1" dirty="0">
                <a:solidFill>
                  <a:srgbClr val="002060"/>
                </a:solidFill>
                <a:effectLst/>
              </a:rPr>
              <a:t>Section Size</a:t>
            </a:r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 flipV="1">
            <a:off x="2242085" y="3045556"/>
            <a:ext cx="1104612" cy="1163638"/>
          </a:xfrm>
          <a:prstGeom prst="line">
            <a:avLst/>
          </a:prstGeom>
          <a:noFill/>
          <a:ln w="41275">
            <a:solidFill>
              <a:srgbClr val="FFFF00"/>
            </a:solidFill>
            <a:round/>
            <a:headEnd/>
            <a:tailEnd type="oval" w="med" len="med"/>
          </a:ln>
        </p:spPr>
        <p:txBody>
          <a:bodyPr wrap="none" anchor="ctr"/>
          <a:lstStyle/>
          <a:p>
            <a:pPr>
              <a:buNone/>
            </a:pPr>
            <a:endParaRPr lang="en-US" sz="1400" dirty="0">
              <a:solidFill>
                <a:srgbClr val="002060"/>
              </a:solidFill>
              <a:effectLst/>
            </a:endParaRPr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7285736" y="1476815"/>
            <a:ext cx="1560042" cy="30777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US" sz="1400" b="1" dirty="0">
                <a:solidFill>
                  <a:srgbClr val="002060"/>
                </a:solidFill>
                <a:effectLst/>
              </a:rPr>
              <a:t>Byte alignment</a:t>
            </a:r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 flipV="1">
            <a:off x="8001000" y="1945221"/>
            <a:ext cx="533400" cy="925631"/>
          </a:xfrm>
          <a:prstGeom prst="line">
            <a:avLst/>
          </a:prstGeom>
          <a:noFill/>
          <a:ln w="41275">
            <a:solidFill>
              <a:srgbClr val="FFFF00"/>
            </a:solidFill>
            <a:round/>
            <a:headEnd type="oval" w="med" len="med"/>
            <a:tailEnd/>
          </a:ln>
        </p:spPr>
        <p:txBody>
          <a:bodyPr wrap="none" anchor="ctr"/>
          <a:lstStyle/>
          <a:p>
            <a:pPr>
              <a:buNone/>
            </a:pPr>
            <a:endParaRPr lang="en-US" sz="1400" dirty="0">
              <a:solidFill>
                <a:srgbClr val="002060"/>
              </a:solidFill>
              <a:effectLst/>
            </a:endParaRPr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6212578" y="5720601"/>
            <a:ext cx="2611612" cy="52322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US" sz="1400" b="1" dirty="0">
                <a:solidFill>
                  <a:srgbClr val="002060"/>
                </a:solidFill>
                <a:effectLst/>
              </a:rPr>
              <a:t>Offset from the beginning</a:t>
            </a:r>
            <a:br>
              <a:rPr lang="en-US" sz="1400" b="1" dirty="0">
                <a:solidFill>
                  <a:srgbClr val="002060"/>
                </a:solidFill>
                <a:effectLst/>
              </a:rPr>
            </a:br>
            <a:r>
              <a:rPr lang="en-US" sz="1400" b="1" dirty="0">
                <a:solidFill>
                  <a:srgbClr val="002060"/>
                </a:solidFill>
                <a:effectLst/>
              </a:rPr>
              <a:t>of the section header table</a:t>
            </a:r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>
            <a:off x="7054131" y="3094768"/>
            <a:ext cx="1121134" cy="2467831"/>
          </a:xfrm>
          <a:prstGeom prst="line">
            <a:avLst/>
          </a:prstGeom>
          <a:noFill/>
          <a:ln w="41275">
            <a:solidFill>
              <a:srgbClr val="FFFF00"/>
            </a:solidFill>
            <a:round/>
            <a:headEnd type="oval" w="med" len="med"/>
            <a:tailEnd/>
          </a:ln>
        </p:spPr>
        <p:txBody>
          <a:bodyPr wrap="none" anchor="ctr"/>
          <a:lstStyle/>
          <a:p>
            <a:pPr>
              <a:buNone/>
            </a:pPr>
            <a:endParaRPr lang="en-US" sz="1400" dirty="0">
              <a:solidFill>
                <a:srgbClr val="002060"/>
              </a:solidFill>
              <a:effectLst/>
            </a:endParaRPr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3385167" y="1673734"/>
            <a:ext cx="3517117" cy="307777"/>
          </a:xfrm>
          <a:prstGeom prst="rect">
            <a:avLst/>
          </a:prstGeom>
          <a:solidFill>
            <a:srgbClr val="FFFF00"/>
          </a:solidFill>
          <a:ln w="12700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buNone/>
              <a:defRPr/>
            </a:pPr>
            <a:r>
              <a:rPr lang="en-US" sz="1400" dirty="0">
                <a:solidFill>
                  <a:srgbClr val="002060"/>
                </a:solidFill>
                <a:effectLst/>
              </a:rPr>
              <a:t>arm-xilinx-eabi-objdump –h executable.elf</a:t>
            </a:r>
          </a:p>
        </p:txBody>
      </p:sp>
    </p:spTree>
    <p:extLst>
      <p:ext uri="{BB962C8B-B14F-4D97-AF65-F5344CB8AC3E}">
        <p14:creationId xmlns:p14="http://schemas.microsoft.com/office/powerpoint/2010/main" val="31222408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Heap and Stack with Internal RAM: ps7_ram_0_S_AXI_BASEADDR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RAM base address 0x00000000</a:t>
            </a:r>
          </a:p>
          <a:p>
            <a:r>
              <a:rPr lang="en-US" dirty="0"/>
              <a:t>Heap address</a:t>
            </a:r>
            <a:br>
              <a:rPr lang="en-US" dirty="0"/>
            </a:br>
            <a:r>
              <a:rPr lang="en-US" dirty="0"/>
              <a:t>0x00008030</a:t>
            </a:r>
          </a:p>
          <a:p>
            <a:r>
              <a:rPr lang="en-US" dirty="0"/>
              <a:t>Stack address</a:t>
            </a:r>
            <a:br>
              <a:rPr lang="en-US" dirty="0"/>
            </a:br>
            <a:r>
              <a:rPr lang="en-US" dirty="0"/>
              <a:t>0x00008430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533" y="1219200"/>
            <a:ext cx="5847398" cy="500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315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Block RAM: axi_bram_ctrl_0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36" y="990600"/>
            <a:ext cx="8186737" cy="499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534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Heap and Stack with Block RAM: axi_bram_ctrl_0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Block RAM base address 0x40000000</a:t>
            </a:r>
          </a:p>
          <a:p>
            <a:r>
              <a:rPr lang="en-US" dirty="0"/>
              <a:t>Heap address</a:t>
            </a:r>
            <a:br>
              <a:rPr lang="en-US" dirty="0"/>
            </a:br>
            <a:r>
              <a:rPr lang="en-US" dirty="0"/>
              <a:t>0x4000000</a:t>
            </a:r>
          </a:p>
          <a:p>
            <a:r>
              <a:rPr lang="en-US" dirty="0"/>
              <a:t>Stack address</a:t>
            </a:r>
            <a:br>
              <a:rPr lang="en-US" dirty="0"/>
            </a:br>
            <a:r>
              <a:rPr lang="en-US" dirty="0"/>
              <a:t>0x40000400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1214438"/>
            <a:ext cx="58674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84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 pins for VGA on Zybo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324739" y="-953139"/>
            <a:ext cx="4342122" cy="77723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4800" y="6235968"/>
            <a:ext cx="18251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effectLst/>
              </a:rPr>
              <a:t>ZYBO Reference Manual</a:t>
            </a:r>
            <a:endParaRPr lang="en-US" sz="1200" dirty="0">
              <a:solidFill>
                <a:srgbClr val="0070C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39069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 pins and EMIO pins for Pmod A to E on Zybo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XADC pins are connected to analog input</a:t>
            </a:r>
            <a:br>
              <a:rPr lang="en-US" dirty="0"/>
            </a:br>
            <a:r>
              <a:rPr lang="en-US" dirty="0"/>
              <a:t>pins of the PL, 1Volt peak to peak for analog</a:t>
            </a:r>
          </a:p>
          <a:p>
            <a:r>
              <a:rPr lang="en-US" dirty="0"/>
              <a:t>Hi-Speed pins can be used for high speed </a:t>
            </a:r>
            <a:br>
              <a:rPr lang="en-US" dirty="0"/>
            </a:br>
            <a:r>
              <a:rPr lang="en-US" dirty="0"/>
              <a:t>differential signals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1143000"/>
            <a:ext cx="3019425" cy="13811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3115086"/>
            <a:ext cx="7161745" cy="34381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4800" y="6235968"/>
            <a:ext cx="18251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effectLst/>
              </a:rPr>
              <a:t>ZYBO Reference Manual</a:t>
            </a:r>
            <a:endParaRPr lang="en-US" sz="1200" dirty="0">
              <a:solidFill>
                <a:srgbClr val="0070C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03192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The Board Definition Files for Zybo</a:t>
            </a:r>
            <a:r>
              <a:rPr lang="en-US" sz="2000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Board definition file uses an XML format to define information about system-level boards that use or include Xilinx devices</a:t>
            </a:r>
          </a:p>
          <a:p>
            <a:r>
              <a:rPr lang="en-US" dirty="0"/>
              <a:t>&lt;ip_name&gt;.xml is IP Bill of Material (BOM) file that keeps track of the current state of the IP, including generated files, computed parameters, and interface information. </a:t>
            </a:r>
          </a:p>
          <a:p>
            <a:r>
              <a:rPr lang="en-US" dirty="0"/>
              <a:t>&lt;ip_name&gt;.xdc is timing and/or physical constraints file. These files are not present for all IP, and their location varies by IP.</a:t>
            </a:r>
          </a:p>
          <a:p>
            <a:r>
              <a:rPr lang="en-US" dirty="0"/>
              <a:t>XML files define different interfaces on the board. Interfaces such as Slide Switches, Push Buttons, LEDs, USB-UART, DDR Memory, Ethernet etc.</a:t>
            </a:r>
          </a:p>
          <a:p>
            <a:r>
              <a:rPr lang="en-US" dirty="0"/>
              <a:t>ps7.tcl file – this file specifies how Zynq Processing System 7_0 is configured on Zybo board.</a:t>
            </a:r>
          </a:p>
          <a:p>
            <a:r>
              <a:rPr lang="en-US" b="1" i="1" dirty="0"/>
              <a:t>TCL</a:t>
            </a:r>
            <a:r>
              <a:rPr lang="en-US" i="1" dirty="0"/>
              <a:t>, Tool Command Language , is a file extension for a script written in TCL.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53000" y="6526414"/>
            <a:ext cx="25074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000" dirty="0">
                <a:solidFill>
                  <a:srgbClr val="0070C0"/>
                </a:solidFill>
                <a:effectLst/>
              </a:rPr>
              <a:t>ug895-vivado-system-level-design-entry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DF31FB-5838-4A53-A8AB-6D1953CD6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938" y="5228796"/>
            <a:ext cx="6686550" cy="129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29256"/>
      </p:ext>
    </p:extLst>
  </p:cSld>
  <p:clrMapOvr>
    <a:masterClrMapping/>
  </p:clrMapOvr>
</p:sld>
</file>

<file path=ppt/theme/theme1.xml><?xml version="1.0" encoding="utf-8"?>
<a:theme xmlns:a="http://schemas.openxmlformats.org/drawingml/2006/main" name="slide with bullets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Default Design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1" lang="en-US" sz="3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1" lang="en-US" sz="3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Default Design 1">
        <a:dk1>
          <a:srgbClr val="4D4D4D"/>
        </a:dk1>
        <a:lt1>
          <a:srgbClr val="FFFFFF"/>
        </a:lt1>
        <a:dk2>
          <a:srgbClr val="006666"/>
        </a:dk2>
        <a:lt2>
          <a:srgbClr val="CC9900"/>
        </a:lt2>
        <a:accent1>
          <a:srgbClr val="CC9900"/>
        </a:accent1>
        <a:accent2>
          <a:srgbClr val="800000"/>
        </a:accent2>
        <a:accent3>
          <a:srgbClr val="AAB8B8"/>
        </a:accent3>
        <a:accent4>
          <a:srgbClr val="DADADA"/>
        </a:accent4>
        <a:accent5>
          <a:srgbClr val="E2CAAA"/>
        </a:accent5>
        <a:accent6>
          <a:srgbClr val="730000"/>
        </a:accent6>
        <a:hlink>
          <a:srgbClr val="C0C0C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10000"/>
        </a:dk1>
        <a:lt1>
          <a:srgbClr val="C0C0C0"/>
        </a:lt1>
        <a:dk2>
          <a:srgbClr val="010000"/>
        </a:dk2>
        <a:lt2>
          <a:srgbClr val="C0C0C0"/>
        </a:lt2>
        <a:accent1>
          <a:srgbClr val="969696"/>
        </a:accent1>
        <a:accent2>
          <a:srgbClr val="000000"/>
        </a:accent2>
        <a:accent3>
          <a:srgbClr val="DCDCDC"/>
        </a:accent3>
        <a:accent4>
          <a:srgbClr val="010000"/>
        </a:accent4>
        <a:accent5>
          <a:srgbClr val="C9C9C9"/>
        </a:accent5>
        <a:accent6>
          <a:srgbClr val="000000"/>
        </a:accent6>
        <a:hlink>
          <a:srgbClr val="FFFFF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4D4D4D"/>
        </a:dk1>
        <a:lt1>
          <a:srgbClr val="99CCFF"/>
        </a:lt1>
        <a:dk2>
          <a:srgbClr val="4D4D4D"/>
        </a:dk2>
        <a:lt2>
          <a:srgbClr val="000000"/>
        </a:lt2>
        <a:accent1>
          <a:srgbClr val="990099"/>
        </a:accent1>
        <a:accent2>
          <a:srgbClr val="FFCC00"/>
        </a:accent2>
        <a:accent3>
          <a:srgbClr val="CAE2FF"/>
        </a:accent3>
        <a:accent4>
          <a:srgbClr val="404040"/>
        </a:accent4>
        <a:accent5>
          <a:srgbClr val="CAAACA"/>
        </a:accent5>
        <a:accent6>
          <a:srgbClr val="E7B900"/>
        </a:accent6>
        <a:hlink>
          <a:srgbClr val="FFFFF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00"/>
        </a:lt1>
        <a:dk2>
          <a:srgbClr val="000066"/>
        </a:dk2>
        <a:lt2>
          <a:srgbClr val="99CC00"/>
        </a:lt2>
        <a:accent1>
          <a:srgbClr val="99CC00"/>
        </a:accent1>
        <a:accent2>
          <a:srgbClr val="FFFF00"/>
        </a:accent2>
        <a:accent3>
          <a:srgbClr val="AAAAB8"/>
        </a:accent3>
        <a:accent4>
          <a:srgbClr val="DADA00"/>
        </a:accent4>
        <a:accent5>
          <a:srgbClr val="CAE2AA"/>
        </a:accent5>
        <a:accent6>
          <a:srgbClr val="E7E700"/>
        </a:accent6>
        <a:hlink>
          <a:srgbClr val="9999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969696"/>
        </a:dk1>
        <a:lt1>
          <a:srgbClr val="FFCC00"/>
        </a:lt1>
        <a:dk2>
          <a:srgbClr val="FF6600"/>
        </a:dk2>
        <a:lt2>
          <a:srgbClr val="009900"/>
        </a:lt2>
        <a:accent1>
          <a:srgbClr val="FFCC00"/>
        </a:accent1>
        <a:accent2>
          <a:srgbClr val="009900"/>
        </a:accent2>
        <a:accent3>
          <a:srgbClr val="FFB8AA"/>
        </a:accent3>
        <a:accent4>
          <a:srgbClr val="DAAE00"/>
        </a:accent4>
        <a:accent5>
          <a:srgbClr val="FFE2AA"/>
        </a:accent5>
        <a:accent6>
          <a:srgbClr val="008A00"/>
        </a:accent6>
        <a:hlink>
          <a:srgbClr val="FFFFFF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CC00"/>
        </a:lt1>
        <a:dk2>
          <a:srgbClr val="336600"/>
        </a:dk2>
        <a:lt2>
          <a:srgbClr val="969696"/>
        </a:lt2>
        <a:accent1>
          <a:srgbClr val="336600"/>
        </a:accent1>
        <a:accent2>
          <a:srgbClr val="CCCC00"/>
        </a:accent2>
        <a:accent3>
          <a:srgbClr val="FFE2AA"/>
        </a:accent3>
        <a:accent4>
          <a:srgbClr val="000000"/>
        </a:accent4>
        <a:accent5>
          <a:srgbClr val="ADB8AA"/>
        </a:accent5>
        <a:accent6>
          <a:srgbClr val="B9B900"/>
        </a:accent6>
        <a:hlink>
          <a:srgbClr val="FFFFFF"/>
        </a:hlink>
        <a:folHlink>
          <a:srgbClr val="FFFFA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10000"/>
        </a:dk1>
        <a:lt1>
          <a:srgbClr val="99CCFF"/>
        </a:lt1>
        <a:dk2>
          <a:srgbClr val="666633"/>
        </a:dk2>
        <a:lt2>
          <a:srgbClr val="969696"/>
        </a:lt2>
        <a:accent1>
          <a:srgbClr val="666633"/>
        </a:accent1>
        <a:accent2>
          <a:srgbClr val="FFCC00"/>
        </a:accent2>
        <a:accent3>
          <a:srgbClr val="CAE2FF"/>
        </a:accent3>
        <a:accent4>
          <a:srgbClr val="010000"/>
        </a:accent4>
        <a:accent5>
          <a:srgbClr val="B8B8AD"/>
        </a:accent5>
        <a:accent6>
          <a:srgbClr val="E7B900"/>
        </a:accent6>
        <a:hlink>
          <a:srgbClr val="FFFFFF"/>
        </a:hlink>
        <a:folHlink>
          <a:srgbClr val="CCE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9900CC"/>
        </a:dk1>
        <a:lt1>
          <a:srgbClr val="FFCC00"/>
        </a:lt1>
        <a:dk2>
          <a:srgbClr val="FF3300"/>
        </a:dk2>
        <a:lt2>
          <a:srgbClr val="969696"/>
        </a:lt2>
        <a:accent1>
          <a:srgbClr val="FF3300"/>
        </a:accent1>
        <a:accent2>
          <a:srgbClr val="FFCC00"/>
        </a:accent2>
        <a:accent3>
          <a:srgbClr val="FFE2AA"/>
        </a:accent3>
        <a:accent4>
          <a:srgbClr val="8200AE"/>
        </a:accent4>
        <a:accent5>
          <a:srgbClr val="FFADAA"/>
        </a:accent5>
        <a:accent6>
          <a:srgbClr val="E7B900"/>
        </a:accent6>
        <a:hlink>
          <a:srgbClr val="FFFFFF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ecture5spring2018SoC I2C Controller in Verilog" id="{9A9F2CCE-988F-4BF2-894A-575E2A888C66}" vid="{654682D8-80A2-4AEB-9C1B-841FE7FE8F4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 template 2019spring HUST</Template>
  <TotalTime>9157</TotalTime>
  <Words>4088</Words>
  <Application>Microsoft Office PowerPoint</Application>
  <PresentationFormat>On-screen Show (4:3)</PresentationFormat>
  <Paragraphs>609</Paragraphs>
  <Slides>69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7" baseType="lpstr">
      <vt:lpstr>Arial</vt:lpstr>
      <vt:lpstr>Courier New</vt:lpstr>
      <vt:lpstr>Tahoma</vt:lpstr>
      <vt:lpstr>Times</vt:lpstr>
      <vt:lpstr>Times New Roman</vt:lpstr>
      <vt:lpstr>Vivaldi</vt:lpstr>
      <vt:lpstr>Wingdings</vt:lpstr>
      <vt:lpstr>slide with bullets</vt:lpstr>
      <vt:lpstr>Lecture 12 Zybo Board Definition, LED IP, Lab 5</vt:lpstr>
      <vt:lpstr>MIO Pins for Processing System (PS) on Zybo</vt:lpstr>
      <vt:lpstr>ENET 0 and USB 0: MIO and SelectIO on the Zybo</vt:lpstr>
      <vt:lpstr>MicroSD: MIO Pins on the Zybo</vt:lpstr>
      <vt:lpstr>SelectIO pins for Switches and LEDs on Zybo from PS and PL</vt:lpstr>
      <vt:lpstr>SelectIO pins for HDMI on Zybo</vt:lpstr>
      <vt:lpstr>SelectIO pins for VGA on Zybo</vt:lpstr>
      <vt:lpstr>SelectIO pins and EMIO pins for Pmod A to E on Zybo</vt:lpstr>
      <vt:lpstr>The Board Definition Files for Zybo </vt:lpstr>
      <vt:lpstr>tcl files</vt:lpstr>
      <vt:lpstr>The Board Definition Files for Zybo B.3: board.xml, part0_pins, preset</vt:lpstr>
      <vt:lpstr>The Board Definition Files for Zybo B.3: part0_pins.xml</vt:lpstr>
      <vt:lpstr>The Board Definition Files for Zybo B.3: preset.xml</vt:lpstr>
      <vt:lpstr>Ethernet 0, Enet0, is connected to MIO 16 to 27</vt:lpstr>
      <vt:lpstr>The Board Interface Files for Zybo on Vivado</vt:lpstr>
      <vt:lpstr>Reusing Your IP</vt:lpstr>
      <vt:lpstr>IP Core with AXI Interface</vt:lpstr>
      <vt:lpstr>Create and Package IP</vt:lpstr>
      <vt:lpstr>Generated Template for AXI Lite </vt:lpstr>
      <vt:lpstr>Generated Template for AXI led </vt:lpstr>
      <vt:lpstr>Files created</vt:lpstr>
      <vt:lpstr>Files created</vt:lpstr>
      <vt:lpstr>Edit IP</vt:lpstr>
      <vt:lpstr>Package IP</vt:lpstr>
      <vt:lpstr>IP-XACT</vt:lpstr>
      <vt:lpstr>IP Packager</vt:lpstr>
      <vt:lpstr>Customizing IP for Reuse in IP Packager</vt:lpstr>
      <vt:lpstr>IP repository</vt:lpstr>
      <vt:lpstr>IP repository</vt:lpstr>
      <vt:lpstr>Lab #5 Part 1: Create Custom IP</vt:lpstr>
      <vt:lpstr>Lab #5: Adding Custom IP to the System, XUP ZYNQ 3</vt:lpstr>
      <vt:lpstr>AXI4-Lite Slave Custom IP: led_ip_v1_0.v</vt:lpstr>
      <vt:lpstr>Three Levels: led_ip_v1_0.v, led_ip_v1_0_S_AXI, lab3_user_logic </vt:lpstr>
      <vt:lpstr>AXI4-Lite Slave IP: led_ip_v1_0.v, led_ip_v1_0_S_AXI, lab3_user_logic </vt:lpstr>
      <vt:lpstr>AXI4-Lite Slave IP: module led_ip_v1_0.v</vt:lpstr>
      <vt:lpstr>AXI4-Lite Slave IP: , led_ip_v1_0_S_AXI</vt:lpstr>
      <vt:lpstr>AXI4-Lite Slave IP: module lab3_user_logic </vt:lpstr>
      <vt:lpstr>AXI4-Lite Slave IP: lab3_user_logic module, 3 level deep </vt:lpstr>
      <vt:lpstr>One Instance of led_ip_v1_0.v with four LEDs </vt:lpstr>
      <vt:lpstr>One Instance of led_ip_v1_0.v with four LEDs </vt:lpstr>
      <vt:lpstr>Add constraints file lab3_zybo.xdc</vt:lpstr>
      <vt:lpstr>Xilinx Design Constraints (XDC) File for Zybo: Master XDC zip</vt:lpstr>
      <vt:lpstr>Xilinx Design Constraints File</vt:lpstr>
      <vt:lpstr>Lab #5 top Level Circuit</vt:lpstr>
      <vt:lpstr>Lab #5 top Level Circuit</vt:lpstr>
      <vt:lpstr>Board Support Package: Block RAM interface for Zynq-7010</vt:lpstr>
      <vt:lpstr>Synchronous Dual-Port and Single-Port RAMs (UG473 7 Series FPGAs Memory)</vt:lpstr>
      <vt:lpstr>SDK Project: Source files, Linker Script, BSP, Hardware Platform</vt:lpstr>
      <vt:lpstr>Linker Properties</vt:lpstr>
      <vt:lpstr>Address Management</vt:lpstr>
      <vt:lpstr>Standard ARM Programming Model</vt:lpstr>
      <vt:lpstr>Programmer’s View of Programmable Logic</vt:lpstr>
      <vt:lpstr>Address Map: I/O Peripherals (Zynq AP SoC)</vt:lpstr>
      <vt:lpstr>Linker Script</vt:lpstr>
      <vt:lpstr>Linker and Locator Flows</vt:lpstr>
      <vt:lpstr>Linker Script Generator GUI</vt:lpstr>
      <vt:lpstr>Linker Script Generator GUI</vt:lpstr>
      <vt:lpstr>Lab #5: Writing Basic Software Application and Block RAM</vt:lpstr>
      <vt:lpstr>Board Support Package Macros in led_ip.h</vt:lpstr>
      <vt:lpstr>Xil_Out32(),  Xil_in32() in standard_v4_2/src/xil_io.c</vt:lpstr>
      <vt:lpstr>LED device defined in xparameters.h</vt:lpstr>
      <vt:lpstr>Lab #5 main() to display slide switch values on LEDs</vt:lpstr>
      <vt:lpstr>Three Linker Memory Options: Internal, Block RAM, DDR</vt:lpstr>
      <vt:lpstr>Memory Clock Speeds: Internal, Block RAM, DDR</vt:lpstr>
      <vt:lpstr>Heap and Stack with Internal RAM: ps7_ram_0_S_AXI_BASEADDR</vt:lpstr>
      <vt:lpstr>Object Dump</vt:lpstr>
      <vt:lpstr>Heap and Stack with Internal RAM: ps7_ram_0_S_AXI_BASEADDR</vt:lpstr>
      <vt:lpstr>Block RAM: axi_bram_ctrl_0</vt:lpstr>
      <vt:lpstr>Heap and Stack with Block RAM: axi_bram_ctrl_0</vt:lpstr>
    </vt:vector>
  </TitlesOfParts>
  <Company>Rose-Hulman Inst of 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 430 Microcomputers</dc:title>
  <dc:creator>Laptop Software Suite</dc:creator>
  <cp:lastModifiedBy>guest_user</cp:lastModifiedBy>
  <cp:revision>1085</cp:revision>
  <cp:lastPrinted>2017-12-04T16:35:40Z</cp:lastPrinted>
  <dcterms:created xsi:type="dcterms:W3CDTF">1999-12-06T02:14:27Z</dcterms:created>
  <dcterms:modified xsi:type="dcterms:W3CDTF">2019-06-06T23:38:45Z</dcterms:modified>
</cp:coreProperties>
</file>